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1" r:id="rId1"/>
    <p:sldMasterId id="2147483790" r:id="rId2"/>
  </p:sldMasterIdLst>
  <p:notesMasterIdLst>
    <p:notesMasterId r:id="rId169"/>
  </p:notesMasterIdLst>
  <p:sldIdLst>
    <p:sldId id="425"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6" r:id="rId42"/>
    <p:sldId id="295"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an KÜÇÜKERDEM" initials="KK"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commentAuthors" Target="commentAuthor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presProps" Target="presProps.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2"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3-19T15:07:42.140" idx="2">
    <p:pos x="10" y="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822A0-6EEC-433A-9BC9-C73C92A78D0D}" type="datetimeFigureOut">
              <a:rPr lang="en-US" smtClean="0"/>
              <a:t>4/24/2016</a:t>
            </a:fld>
            <a:endParaRPr lang="en-US"/>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A01552-062E-407D-9ACC-CA33702AA0F0}" type="slidenum">
              <a:rPr lang="en-US" smtClean="0"/>
              <a:t>‹#›</a:t>
            </a:fld>
            <a:endParaRPr lang="en-US"/>
          </a:p>
        </p:txBody>
      </p:sp>
    </p:spTree>
    <p:extLst>
      <p:ext uri="{BB962C8B-B14F-4D97-AF65-F5344CB8AC3E}">
        <p14:creationId xmlns:p14="http://schemas.microsoft.com/office/powerpoint/2010/main" val="3363067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ayt Görüntüsü Yer Tutucusu 1"/>
          <p:cNvSpPr>
            <a:spLocks noGrp="1" noRot="1" noChangeAspect="1" noTextEdit="1"/>
          </p:cNvSpPr>
          <p:nvPr>
            <p:ph type="sldImg"/>
          </p:nvPr>
        </p:nvSpPr>
        <p:spPr>
          <a:xfrm>
            <a:off x="381000" y="685800"/>
            <a:ext cx="6096000" cy="3429000"/>
          </a:xfrm>
          <a:ln/>
        </p:spPr>
      </p:sp>
      <p:sp>
        <p:nvSpPr>
          <p:cNvPr id="99331" name="Not Yer Tutucusu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tr-TR" altLang="tr-TR" smtClean="0">
              <a:latin typeface="Arial" charset="0"/>
              <a:cs typeface="Arial" charset="0"/>
            </a:endParaRPr>
          </a:p>
        </p:txBody>
      </p:sp>
      <p:sp>
        <p:nvSpPr>
          <p:cNvPr id="99332" name="Slayt Numarası Yer Tutucus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6AAC81BB-E44E-4882-B491-9BE57F118626}" type="slidenum">
              <a:rPr lang="tr-TR" altLang="tr-TR">
                <a:solidFill>
                  <a:srgbClr val="000000"/>
                </a:solidFill>
                <a:latin typeface="Calibri" pitchFamily="34" charset="0"/>
              </a:rPr>
              <a:pPr eaLnBrk="1" hangingPunct="1">
                <a:spcBef>
                  <a:spcPct val="0"/>
                </a:spcBef>
              </a:pPr>
              <a:t>1</a:t>
            </a:fld>
            <a:endParaRPr lang="tr-TR" altLang="tr-TR">
              <a:solidFill>
                <a:srgbClr val="000000"/>
              </a:solidFill>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a:p>
        </p:txBody>
      </p:sp>
      <p:sp>
        <p:nvSpPr>
          <p:cNvPr id="4" name="Slayt Numarası Yer Tutucusu 3"/>
          <p:cNvSpPr>
            <a:spLocks noGrp="1"/>
          </p:cNvSpPr>
          <p:nvPr>
            <p:ph type="sldNum" sz="quarter" idx="10"/>
          </p:nvPr>
        </p:nvSpPr>
        <p:spPr/>
        <p:txBody>
          <a:bodyPr/>
          <a:lstStyle/>
          <a:p>
            <a:fld id="{2FA01552-062E-407D-9ACC-CA33702AA0F0}" type="slidenum">
              <a:rPr lang="en-US" smtClean="0"/>
              <a:t>82</a:t>
            </a:fld>
            <a:endParaRPr lang="en-US"/>
          </a:p>
        </p:txBody>
      </p:sp>
    </p:spTree>
    <p:extLst>
      <p:ext uri="{BB962C8B-B14F-4D97-AF65-F5344CB8AC3E}">
        <p14:creationId xmlns:p14="http://schemas.microsoft.com/office/powerpoint/2010/main" val="4098031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a:p>
        </p:txBody>
      </p:sp>
      <p:sp>
        <p:nvSpPr>
          <p:cNvPr id="4" name="Slayt Numarası Yer Tutucusu 3"/>
          <p:cNvSpPr>
            <a:spLocks noGrp="1"/>
          </p:cNvSpPr>
          <p:nvPr>
            <p:ph type="sldNum" sz="quarter" idx="10"/>
          </p:nvPr>
        </p:nvSpPr>
        <p:spPr/>
        <p:txBody>
          <a:bodyPr/>
          <a:lstStyle/>
          <a:p>
            <a:fld id="{2FA01552-062E-407D-9ACC-CA33702AA0F0}" type="slidenum">
              <a:rPr lang="en-US" smtClean="0"/>
              <a:t>99</a:t>
            </a:fld>
            <a:endParaRPr lang="en-US"/>
          </a:p>
        </p:txBody>
      </p:sp>
    </p:spTree>
    <p:extLst>
      <p:ext uri="{BB962C8B-B14F-4D97-AF65-F5344CB8AC3E}">
        <p14:creationId xmlns:p14="http://schemas.microsoft.com/office/powerpoint/2010/main" val="2937316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4/24/2016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8567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96DFF08F-DC6B-4601-B491-B0F83F6DD2DA}" type="datetimeFigureOut">
              <a:rPr lang="en-US" smtClean="0"/>
              <a:pPr/>
              <a:t>4/24/2016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86715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smtClean="0"/>
              <a:t>Asıl başlık stili için tıklatın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düzenlemek için tıklatın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96DFF08F-DC6B-4601-B491-B0F83F6DD2DA}" type="datetimeFigureOut">
              <a:rPr lang="en-US" smtClean="0"/>
              <a:pPr/>
              <a:t>4/24/2016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365156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96DFF08F-DC6B-4601-B491-B0F83F6DD2DA}" type="datetimeFigureOut">
              <a:rPr lang="en-US" smtClean="0"/>
              <a:pPr/>
              <a:t>4/24/2016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75404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smtClean="0"/>
              <a:t>Asıl başlık stili için tıklatın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düzenlemek için tıklatın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96DFF08F-DC6B-4601-B491-B0F83F6DD2DA}" type="datetimeFigureOut">
              <a:rPr lang="en-US" smtClean="0"/>
              <a:pPr/>
              <a:t>4/24/2016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7178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tr-TR" smtClean="0"/>
              <a:t>Asıl başlık stili için tıklatın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düzenlemek için tıklatın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96DFF08F-DC6B-4601-B491-B0F83F6DD2DA}" type="datetimeFigureOut">
              <a:rPr lang="en-US" smtClean="0"/>
              <a:pPr/>
              <a:t>4/24/2016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96263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4/24/2016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26241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4/24/2016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99100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lstStyle>
            <a:lvl1pPr>
              <a:lnSpc>
                <a:spcPct val="100000"/>
              </a:lnSpc>
              <a:defRPr sz="8000"/>
            </a:lvl1pPr>
          </a:lstStyle>
          <a:p>
            <a:r>
              <a:rPr lang="tr-TR" smtClean="0"/>
              <a:t>Asıl başlık stili için tıklatın</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6"/>
          <p:cNvSpPr>
            <a:spLocks noGrp="1"/>
          </p:cNvSpPr>
          <p:nvPr>
            <p:ph type="dt" sz="half" idx="10"/>
          </p:nvPr>
        </p:nvSpPr>
        <p:spPr/>
        <p:txBody>
          <a:bodyPr/>
          <a:lstStyle>
            <a:lvl1pPr defTabSz="914400" eaLnBrk="1" hangingPunct="1">
              <a:defRPr>
                <a:cs typeface="Arial" charset="0"/>
              </a:defRPr>
            </a:lvl1pPr>
          </a:lstStyle>
          <a:p>
            <a:pPr>
              <a:defRPr/>
            </a:pPr>
            <a:fld id="{C579D7AA-88D0-459F-936D-13AA27FAE5F1}" type="datetimeFigureOut">
              <a:rPr lang="tr-TR"/>
              <a:pPr>
                <a:defRPr/>
              </a:pPr>
              <a:t>24.04.2016</a:t>
            </a:fld>
            <a:endParaRPr lang="tr-TR"/>
          </a:p>
        </p:txBody>
      </p:sp>
      <p:sp>
        <p:nvSpPr>
          <p:cNvPr id="5" name="Slide Number Placeholder 7"/>
          <p:cNvSpPr>
            <a:spLocks noGrp="1"/>
          </p:cNvSpPr>
          <p:nvPr>
            <p:ph type="sldNum" sz="quarter" idx="11"/>
          </p:nvPr>
        </p:nvSpPr>
        <p:spPr/>
        <p:txBody>
          <a:bodyPr/>
          <a:lstStyle>
            <a:lvl1pPr defTabSz="914400" eaLnBrk="1" hangingPunct="1">
              <a:defRPr>
                <a:cs typeface="Arial" charset="0"/>
              </a:defRPr>
            </a:lvl1pPr>
          </a:lstStyle>
          <a:p>
            <a:pPr>
              <a:defRPr/>
            </a:pPr>
            <a:fld id="{1D59AD1D-7F16-41FC-9DC9-A19CA0265048}" type="slidenum">
              <a:rPr lang="tr-TR"/>
              <a:pPr>
                <a:defRPr/>
              </a:pPr>
              <a:t>‹#›</a:t>
            </a:fld>
            <a:endParaRPr lang="tr-TR"/>
          </a:p>
        </p:txBody>
      </p:sp>
      <p:sp>
        <p:nvSpPr>
          <p:cNvPr id="6" name="Footer Placeholder 8"/>
          <p:cNvSpPr>
            <a:spLocks noGrp="1"/>
          </p:cNvSpPr>
          <p:nvPr>
            <p:ph type="ftr" sz="quarter" idx="12"/>
          </p:nvPr>
        </p:nvSpPr>
        <p:spPr/>
        <p:txBody>
          <a:bodyPr/>
          <a:lstStyle>
            <a:lvl1pPr defTabSz="914400" eaLnBrk="1" hangingPunct="1">
              <a:defRPr>
                <a:cs typeface="Arial" charset="0"/>
              </a:defRPr>
            </a:lvl1pPr>
          </a:lstStyle>
          <a:p>
            <a:pPr>
              <a:defRPr/>
            </a:pPr>
            <a:endParaRPr lang="tr-TR"/>
          </a:p>
        </p:txBody>
      </p:sp>
    </p:spTree>
    <p:extLst>
      <p:ext uri="{BB962C8B-B14F-4D97-AF65-F5344CB8AC3E}">
        <p14:creationId xmlns:p14="http://schemas.microsoft.com/office/powerpoint/2010/main" val="41730700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smtClean="0"/>
          </a:p>
        </p:txBody>
      </p:sp>
      <p:sp>
        <p:nvSpPr>
          <p:cNvPr id="4" name="Date Placeholder 3"/>
          <p:cNvSpPr>
            <a:spLocks noGrp="1"/>
          </p:cNvSpPr>
          <p:nvPr>
            <p:ph type="dt" sz="half" idx="10"/>
          </p:nvPr>
        </p:nvSpPr>
        <p:spPr/>
        <p:txBody>
          <a:bodyPr/>
          <a:lstStyle>
            <a:lvl1pPr defTabSz="914400" eaLnBrk="1" hangingPunct="1">
              <a:defRPr>
                <a:cs typeface="Arial" charset="0"/>
              </a:defRPr>
            </a:lvl1pPr>
          </a:lstStyle>
          <a:p>
            <a:pPr>
              <a:defRPr/>
            </a:pPr>
            <a:fld id="{04CCB61B-C21F-4623-A399-BBBB02E43EAC}" type="datetimeFigureOut">
              <a:rPr lang="tr-TR"/>
              <a:pPr>
                <a:defRPr/>
              </a:pPr>
              <a:t>24.04.2016</a:t>
            </a:fld>
            <a:endParaRPr lang="tr-TR"/>
          </a:p>
        </p:txBody>
      </p:sp>
      <p:sp>
        <p:nvSpPr>
          <p:cNvPr id="5" name="Footer Placeholder 4"/>
          <p:cNvSpPr>
            <a:spLocks noGrp="1"/>
          </p:cNvSpPr>
          <p:nvPr>
            <p:ph type="ftr" sz="quarter" idx="11"/>
          </p:nvPr>
        </p:nvSpPr>
        <p:spPr/>
        <p:txBody>
          <a:bodyPr/>
          <a:lstStyle>
            <a:lvl1pPr defTabSz="914400" eaLnBrk="1" hangingPunct="1">
              <a:defRPr>
                <a:cs typeface="Arial" charset="0"/>
              </a:defRPr>
            </a:lvl1pPr>
          </a:lstStyle>
          <a:p>
            <a:pPr>
              <a:defRPr/>
            </a:pPr>
            <a:endParaRPr lang="tr-TR"/>
          </a:p>
        </p:txBody>
      </p:sp>
      <p:sp>
        <p:nvSpPr>
          <p:cNvPr id="6" name="Slide Number Placeholder 5"/>
          <p:cNvSpPr>
            <a:spLocks noGrp="1"/>
          </p:cNvSpPr>
          <p:nvPr>
            <p:ph type="sldNum" sz="quarter" idx="12"/>
          </p:nvPr>
        </p:nvSpPr>
        <p:spPr/>
        <p:txBody>
          <a:bodyPr/>
          <a:lstStyle>
            <a:lvl1pPr defTabSz="914400" eaLnBrk="1" hangingPunct="1">
              <a:defRPr>
                <a:cs typeface="Arial" charset="0"/>
              </a:defRPr>
            </a:lvl1pPr>
          </a:lstStyle>
          <a:p>
            <a:pPr>
              <a:defRPr/>
            </a:pPr>
            <a:fld id="{E3AB6464-53E6-4E4E-B642-5F401E47D289}" type="slidenum">
              <a:rPr lang="tr-TR"/>
              <a:pPr>
                <a:defRPr/>
              </a:pPr>
              <a:t>‹#›</a:t>
            </a:fld>
            <a:endParaRPr lang="tr-TR"/>
          </a:p>
        </p:txBody>
      </p:sp>
    </p:spTree>
    <p:extLst>
      <p:ext uri="{BB962C8B-B14F-4D97-AF65-F5344CB8AC3E}">
        <p14:creationId xmlns:p14="http://schemas.microsoft.com/office/powerpoint/2010/main" val="3548873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4" name="Oval 3"/>
          <p:cNvSpPr/>
          <p:nvPr/>
        </p:nvSpPr>
        <p:spPr>
          <a:xfrm>
            <a:off x="5994400" y="3924300"/>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5" name="Oval 4"/>
          <p:cNvSpPr/>
          <p:nvPr/>
        </p:nvSpPr>
        <p:spPr>
          <a:xfrm>
            <a:off x="6261100" y="3924300"/>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6" name="Oval 5"/>
          <p:cNvSpPr/>
          <p:nvPr/>
        </p:nvSpPr>
        <p:spPr>
          <a:xfrm>
            <a:off x="5729818" y="3924300"/>
            <a:ext cx="112183"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963084" y="1371601"/>
            <a:ext cx="103632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963084" y="4068764"/>
            <a:ext cx="103632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7" name="Date Placeholder 3"/>
          <p:cNvSpPr>
            <a:spLocks noGrp="1"/>
          </p:cNvSpPr>
          <p:nvPr>
            <p:ph type="dt" sz="half" idx="10"/>
          </p:nvPr>
        </p:nvSpPr>
        <p:spPr/>
        <p:txBody>
          <a:bodyPr/>
          <a:lstStyle>
            <a:lvl1pPr defTabSz="914400" eaLnBrk="1" hangingPunct="1">
              <a:defRPr>
                <a:cs typeface="Arial" charset="0"/>
              </a:defRPr>
            </a:lvl1pPr>
          </a:lstStyle>
          <a:p>
            <a:pPr>
              <a:defRPr/>
            </a:pPr>
            <a:fld id="{30BE140C-1C9E-4B63-9510-4C351FACF7FC}" type="datetimeFigureOut">
              <a:rPr lang="tr-TR"/>
              <a:pPr>
                <a:defRPr/>
              </a:pPr>
              <a:t>24.04.2016</a:t>
            </a:fld>
            <a:endParaRPr lang="tr-TR"/>
          </a:p>
        </p:txBody>
      </p:sp>
      <p:sp>
        <p:nvSpPr>
          <p:cNvPr id="8" name="Footer Placeholder 4"/>
          <p:cNvSpPr>
            <a:spLocks noGrp="1"/>
          </p:cNvSpPr>
          <p:nvPr>
            <p:ph type="ftr" sz="quarter" idx="11"/>
          </p:nvPr>
        </p:nvSpPr>
        <p:spPr/>
        <p:txBody>
          <a:bodyPr/>
          <a:lstStyle>
            <a:lvl1pPr defTabSz="914400" eaLnBrk="1" hangingPunct="1">
              <a:defRPr>
                <a:cs typeface="Arial" charset="0"/>
              </a:defRPr>
            </a:lvl1pPr>
          </a:lstStyle>
          <a:p>
            <a:pPr>
              <a:defRPr/>
            </a:pPr>
            <a:endParaRPr lang="tr-TR"/>
          </a:p>
        </p:txBody>
      </p:sp>
      <p:sp>
        <p:nvSpPr>
          <p:cNvPr id="9" name="Slide Number Placeholder 5"/>
          <p:cNvSpPr>
            <a:spLocks noGrp="1"/>
          </p:cNvSpPr>
          <p:nvPr>
            <p:ph type="sldNum" sz="quarter" idx="12"/>
          </p:nvPr>
        </p:nvSpPr>
        <p:spPr/>
        <p:txBody>
          <a:bodyPr/>
          <a:lstStyle>
            <a:lvl1pPr defTabSz="914400" eaLnBrk="1" hangingPunct="1">
              <a:defRPr>
                <a:cs typeface="Arial" charset="0"/>
              </a:defRPr>
            </a:lvl1pPr>
          </a:lstStyle>
          <a:p>
            <a:pPr>
              <a:defRPr/>
            </a:pPr>
            <a:fld id="{061BE733-A6CB-43FC-A212-C456B9A9DD6C}" type="slidenum">
              <a:rPr lang="tr-TR"/>
              <a:pPr>
                <a:defRPr/>
              </a:pPr>
              <a:t>‹#›</a:t>
            </a:fld>
            <a:endParaRPr lang="tr-TR"/>
          </a:p>
        </p:txBody>
      </p:sp>
    </p:spTree>
    <p:extLst>
      <p:ext uri="{BB962C8B-B14F-4D97-AF65-F5344CB8AC3E}">
        <p14:creationId xmlns:p14="http://schemas.microsoft.com/office/powerpoint/2010/main" val="1384207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4/24/2016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942145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smtClean="0"/>
          </a:p>
        </p:txBody>
      </p:sp>
      <p:sp>
        <p:nvSpPr>
          <p:cNvPr id="9" name="Content Placeholder 8"/>
          <p:cNvSpPr>
            <a:spLocks noGrp="1"/>
          </p:cNvSpPr>
          <p:nvPr>
            <p:ph sz="quarter" idx="13"/>
          </p:nvPr>
        </p:nvSpPr>
        <p:spPr>
          <a:xfrm>
            <a:off x="487680" y="1600200"/>
            <a:ext cx="5388864" cy="452628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Date Placeholder 4"/>
          <p:cNvSpPr>
            <a:spLocks noGrp="1"/>
          </p:cNvSpPr>
          <p:nvPr>
            <p:ph type="dt" sz="half" idx="14"/>
          </p:nvPr>
        </p:nvSpPr>
        <p:spPr/>
        <p:txBody>
          <a:bodyPr/>
          <a:lstStyle>
            <a:lvl1pPr defTabSz="914400" eaLnBrk="1" hangingPunct="1">
              <a:defRPr>
                <a:cs typeface="Arial" charset="0"/>
              </a:defRPr>
            </a:lvl1pPr>
          </a:lstStyle>
          <a:p>
            <a:pPr>
              <a:defRPr/>
            </a:pPr>
            <a:fld id="{B3639500-238D-4833-ADCA-35B9A852647F}" type="datetimeFigureOut">
              <a:rPr lang="tr-TR"/>
              <a:pPr>
                <a:defRPr/>
              </a:pPr>
              <a:t>24.04.2016</a:t>
            </a:fld>
            <a:endParaRPr lang="tr-TR"/>
          </a:p>
        </p:txBody>
      </p:sp>
      <p:sp>
        <p:nvSpPr>
          <p:cNvPr id="6" name="Footer Placeholder 5"/>
          <p:cNvSpPr>
            <a:spLocks noGrp="1"/>
          </p:cNvSpPr>
          <p:nvPr>
            <p:ph type="ftr" sz="quarter" idx="15"/>
          </p:nvPr>
        </p:nvSpPr>
        <p:spPr/>
        <p:txBody>
          <a:bodyPr/>
          <a:lstStyle>
            <a:lvl1pPr defTabSz="914400" eaLnBrk="1" hangingPunct="1">
              <a:defRPr>
                <a:cs typeface="Arial" charset="0"/>
              </a:defRPr>
            </a:lvl1pPr>
          </a:lstStyle>
          <a:p>
            <a:pPr>
              <a:defRPr/>
            </a:pPr>
            <a:endParaRPr lang="tr-TR"/>
          </a:p>
        </p:txBody>
      </p:sp>
      <p:sp>
        <p:nvSpPr>
          <p:cNvPr id="7" name="Slide Number Placeholder 6"/>
          <p:cNvSpPr>
            <a:spLocks noGrp="1"/>
          </p:cNvSpPr>
          <p:nvPr>
            <p:ph type="sldNum" sz="quarter" idx="16"/>
          </p:nvPr>
        </p:nvSpPr>
        <p:spPr/>
        <p:txBody>
          <a:bodyPr/>
          <a:lstStyle>
            <a:lvl1pPr defTabSz="914400" eaLnBrk="1" hangingPunct="1">
              <a:defRPr>
                <a:cs typeface="Arial" charset="0"/>
              </a:defRPr>
            </a:lvl1pPr>
          </a:lstStyle>
          <a:p>
            <a:pPr>
              <a:defRPr/>
            </a:pPr>
            <a:fld id="{AA1B4DF3-36E0-4B84-88D2-8CF0F0686749}" type="slidenum">
              <a:rPr lang="tr-TR"/>
              <a:pPr>
                <a:defRPr/>
              </a:pPr>
              <a:t>‹#›</a:t>
            </a:fld>
            <a:endParaRPr lang="tr-TR"/>
          </a:p>
        </p:txBody>
      </p:sp>
    </p:spTree>
    <p:extLst>
      <p:ext uri="{BB962C8B-B14F-4D97-AF65-F5344CB8AC3E}">
        <p14:creationId xmlns:p14="http://schemas.microsoft.com/office/powerpoint/2010/main" val="15648444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11" name="Content Placeholder 10"/>
          <p:cNvSpPr>
            <a:spLocks noGrp="1"/>
          </p:cNvSpPr>
          <p:nvPr>
            <p:ph sz="quarter" idx="13"/>
          </p:nvPr>
        </p:nvSpPr>
        <p:spPr>
          <a:xfrm>
            <a:off x="609600" y="2212848"/>
            <a:ext cx="5388864" cy="3913632"/>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3" name="Content Placeholder 12"/>
          <p:cNvSpPr>
            <a:spLocks noGrp="1"/>
          </p:cNvSpPr>
          <p:nvPr>
            <p:ph sz="quarter" idx="14"/>
          </p:nvPr>
        </p:nvSpPr>
        <p:spPr>
          <a:xfrm>
            <a:off x="6230112" y="2212849"/>
            <a:ext cx="5388864" cy="39131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5"/>
          </p:nvPr>
        </p:nvSpPr>
        <p:spPr/>
        <p:txBody>
          <a:bodyPr/>
          <a:lstStyle>
            <a:lvl1pPr defTabSz="914400" eaLnBrk="1" hangingPunct="1">
              <a:defRPr>
                <a:cs typeface="Arial" charset="0"/>
              </a:defRPr>
            </a:lvl1pPr>
          </a:lstStyle>
          <a:p>
            <a:pPr>
              <a:defRPr/>
            </a:pPr>
            <a:fld id="{958434D0-E26F-40CF-BE60-8DD1FA0BB529}" type="datetimeFigureOut">
              <a:rPr lang="tr-TR"/>
              <a:pPr>
                <a:defRPr/>
              </a:pPr>
              <a:t>24.04.2016</a:t>
            </a:fld>
            <a:endParaRPr lang="tr-TR"/>
          </a:p>
        </p:txBody>
      </p:sp>
      <p:sp>
        <p:nvSpPr>
          <p:cNvPr id="8" name="Footer Placeholder 7"/>
          <p:cNvSpPr>
            <a:spLocks noGrp="1"/>
          </p:cNvSpPr>
          <p:nvPr>
            <p:ph type="ftr" sz="quarter" idx="16"/>
          </p:nvPr>
        </p:nvSpPr>
        <p:spPr/>
        <p:txBody>
          <a:bodyPr/>
          <a:lstStyle>
            <a:lvl1pPr defTabSz="914400" eaLnBrk="1" hangingPunct="1">
              <a:defRPr>
                <a:cs typeface="Arial" charset="0"/>
              </a:defRPr>
            </a:lvl1pPr>
          </a:lstStyle>
          <a:p>
            <a:pPr>
              <a:defRPr/>
            </a:pPr>
            <a:endParaRPr lang="tr-TR"/>
          </a:p>
        </p:txBody>
      </p:sp>
      <p:sp>
        <p:nvSpPr>
          <p:cNvPr id="9" name="Slide Number Placeholder 8"/>
          <p:cNvSpPr>
            <a:spLocks noGrp="1"/>
          </p:cNvSpPr>
          <p:nvPr>
            <p:ph type="sldNum" sz="quarter" idx="17"/>
          </p:nvPr>
        </p:nvSpPr>
        <p:spPr/>
        <p:txBody>
          <a:bodyPr/>
          <a:lstStyle>
            <a:lvl1pPr defTabSz="914400" eaLnBrk="1" hangingPunct="1">
              <a:defRPr>
                <a:cs typeface="Arial" charset="0"/>
              </a:defRPr>
            </a:lvl1pPr>
          </a:lstStyle>
          <a:p>
            <a:pPr>
              <a:defRPr/>
            </a:pPr>
            <a:fld id="{452E7B18-DC5D-480D-B92E-BBDBC68B4D55}" type="slidenum">
              <a:rPr lang="tr-TR"/>
              <a:pPr>
                <a:defRPr/>
              </a:pPr>
              <a:t>‹#›</a:t>
            </a:fld>
            <a:endParaRPr lang="tr-TR"/>
          </a:p>
        </p:txBody>
      </p:sp>
    </p:spTree>
    <p:extLst>
      <p:ext uri="{BB962C8B-B14F-4D97-AF65-F5344CB8AC3E}">
        <p14:creationId xmlns:p14="http://schemas.microsoft.com/office/powerpoint/2010/main" val="4097593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lvl1pPr defTabSz="914400" eaLnBrk="1" hangingPunct="1">
              <a:defRPr>
                <a:cs typeface="Arial" charset="0"/>
              </a:defRPr>
            </a:lvl1pPr>
          </a:lstStyle>
          <a:p>
            <a:pPr>
              <a:defRPr/>
            </a:pPr>
            <a:fld id="{57163BA6-06C9-4CC5-99A7-8263DA9CA90E}" type="datetimeFigureOut">
              <a:rPr lang="tr-TR"/>
              <a:pPr>
                <a:defRPr/>
              </a:pPr>
              <a:t>24.04.2016</a:t>
            </a:fld>
            <a:endParaRPr lang="tr-TR"/>
          </a:p>
        </p:txBody>
      </p:sp>
      <p:sp>
        <p:nvSpPr>
          <p:cNvPr id="4" name="Footer Placeholder 3"/>
          <p:cNvSpPr>
            <a:spLocks noGrp="1"/>
          </p:cNvSpPr>
          <p:nvPr>
            <p:ph type="ftr" sz="quarter" idx="11"/>
          </p:nvPr>
        </p:nvSpPr>
        <p:spPr/>
        <p:txBody>
          <a:bodyPr/>
          <a:lstStyle>
            <a:lvl1pPr defTabSz="914400" eaLnBrk="1" hangingPunct="1">
              <a:defRPr>
                <a:cs typeface="Arial" charset="0"/>
              </a:defRPr>
            </a:lvl1pPr>
          </a:lstStyle>
          <a:p>
            <a:pPr>
              <a:defRPr/>
            </a:pPr>
            <a:endParaRPr lang="tr-TR"/>
          </a:p>
        </p:txBody>
      </p:sp>
      <p:sp>
        <p:nvSpPr>
          <p:cNvPr id="5" name="Slide Number Placeholder 4"/>
          <p:cNvSpPr>
            <a:spLocks noGrp="1"/>
          </p:cNvSpPr>
          <p:nvPr>
            <p:ph type="sldNum" sz="quarter" idx="12"/>
          </p:nvPr>
        </p:nvSpPr>
        <p:spPr/>
        <p:txBody>
          <a:bodyPr/>
          <a:lstStyle>
            <a:lvl1pPr defTabSz="914400" eaLnBrk="1" hangingPunct="1">
              <a:defRPr>
                <a:cs typeface="Arial" charset="0"/>
              </a:defRPr>
            </a:lvl1pPr>
          </a:lstStyle>
          <a:p>
            <a:pPr>
              <a:defRPr/>
            </a:pPr>
            <a:fld id="{E614CB75-5F45-4E17-85DE-7C303C29FDE6}" type="slidenum">
              <a:rPr lang="tr-TR"/>
              <a:pPr>
                <a:defRPr/>
              </a:pPr>
              <a:t>‹#›</a:t>
            </a:fld>
            <a:endParaRPr lang="tr-TR"/>
          </a:p>
        </p:txBody>
      </p:sp>
    </p:spTree>
    <p:extLst>
      <p:ext uri="{BB962C8B-B14F-4D97-AF65-F5344CB8AC3E}">
        <p14:creationId xmlns:p14="http://schemas.microsoft.com/office/powerpoint/2010/main" val="28596170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1" hangingPunct="1">
              <a:defRPr>
                <a:cs typeface="Arial" charset="0"/>
              </a:defRPr>
            </a:lvl1pPr>
          </a:lstStyle>
          <a:p>
            <a:pPr>
              <a:defRPr/>
            </a:pPr>
            <a:fld id="{8382DF47-4D55-406F-BACF-5EE2A0E975FF}" type="datetimeFigureOut">
              <a:rPr lang="tr-TR"/>
              <a:pPr>
                <a:defRPr/>
              </a:pPr>
              <a:t>24.04.2016</a:t>
            </a:fld>
            <a:endParaRPr lang="tr-TR"/>
          </a:p>
        </p:txBody>
      </p:sp>
      <p:sp>
        <p:nvSpPr>
          <p:cNvPr id="3" name="Footer Placeholder 2"/>
          <p:cNvSpPr>
            <a:spLocks noGrp="1"/>
          </p:cNvSpPr>
          <p:nvPr>
            <p:ph type="ftr" sz="quarter" idx="11"/>
          </p:nvPr>
        </p:nvSpPr>
        <p:spPr/>
        <p:txBody>
          <a:bodyPr/>
          <a:lstStyle>
            <a:lvl1pPr defTabSz="914400" eaLnBrk="1" hangingPunct="1">
              <a:defRPr>
                <a:cs typeface="Arial" charset="0"/>
              </a:defRPr>
            </a:lvl1pPr>
          </a:lstStyle>
          <a:p>
            <a:pPr>
              <a:defRPr/>
            </a:pPr>
            <a:endParaRPr lang="tr-TR"/>
          </a:p>
        </p:txBody>
      </p:sp>
      <p:sp>
        <p:nvSpPr>
          <p:cNvPr id="4" name="Slide Number Placeholder 3"/>
          <p:cNvSpPr>
            <a:spLocks noGrp="1"/>
          </p:cNvSpPr>
          <p:nvPr>
            <p:ph type="sldNum" sz="quarter" idx="12"/>
          </p:nvPr>
        </p:nvSpPr>
        <p:spPr/>
        <p:txBody>
          <a:bodyPr/>
          <a:lstStyle>
            <a:lvl1pPr defTabSz="914400" eaLnBrk="1" hangingPunct="1">
              <a:defRPr>
                <a:cs typeface="Arial" charset="0"/>
              </a:defRPr>
            </a:lvl1pPr>
          </a:lstStyle>
          <a:p>
            <a:pPr>
              <a:defRPr/>
            </a:pPr>
            <a:fld id="{9DA017C4-7460-4B39-940E-E8BF59EAB8EF}" type="slidenum">
              <a:rPr lang="tr-TR"/>
              <a:pPr>
                <a:defRPr/>
              </a:pPr>
              <a:t>‹#›</a:t>
            </a:fld>
            <a:endParaRPr lang="tr-TR"/>
          </a:p>
        </p:txBody>
      </p:sp>
    </p:spTree>
    <p:extLst>
      <p:ext uri="{BB962C8B-B14F-4D97-AF65-F5344CB8AC3E}">
        <p14:creationId xmlns:p14="http://schemas.microsoft.com/office/powerpoint/2010/main" val="39689667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7876117" y="266700"/>
            <a:ext cx="4011084"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tr-TR" smtClean="0"/>
              <a:t>Asıl başlık stili için tıklatın</a:t>
            </a:r>
            <a:endParaRPr lang="en-US" dirty="0"/>
          </a:p>
        </p:txBody>
      </p:sp>
      <p:sp>
        <p:nvSpPr>
          <p:cNvPr id="3" name="Content Placeholder 2"/>
          <p:cNvSpPr>
            <a:spLocks noGrp="1"/>
          </p:cNvSpPr>
          <p:nvPr>
            <p:ph idx="1"/>
          </p:nvPr>
        </p:nvSpPr>
        <p:spPr>
          <a:xfrm>
            <a:off x="958850" y="273051"/>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7876117" y="2438401"/>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lvl1pPr defTabSz="914400" eaLnBrk="1" hangingPunct="1">
              <a:defRPr>
                <a:cs typeface="Arial" charset="0"/>
              </a:defRPr>
            </a:lvl1pPr>
          </a:lstStyle>
          <a:p>
            <a:pPr>
              <a:defRPr/>
            </a:pPr>
            <a:fld id="{20158A6E-D7A9-4795-B7D9-FD62893484A0}" type="datetimeFigureOut">
              <a:rPr lang="tr-TR"/>
              <a:pPr>
                <a:defRPr/>
              </a:pPr>
              <a:t>24.04.2016</a:t>
            </a:fld>
            <a:endParaRPr lang="tr-TR"/>
          </a:p>
        </p:txBody>
      </p:sp>
      <p:sp>
        <p:nvSpPr>
          <p:cNvPr id="6" name="Footer Placeholder 5"/>
          <p:cNvSpPr>
            <a:spLocks noGrp="1"/>
          </p:cNvSpPr>
          <p:nvPr>
            <p:ph type="ftr" sz="quarter" idx="11"/>
          </p:nvPr>
        </p:nvSpPr>
        <p:spPr/>
        <p:txBody>
          <a:bodyPr/>
          <a:lstStyle>
            <a:lvl1pPr defTabSz="914400" eaLnBrk="1" hangingPunct="1">
              <a:defRPr>
                <a:cs typeface="Arial" charset="0"/>
              </a:defRPr>
            </a:lvl1pPr>
          </a:lstStyle>
          <a:p>
            <a:pPr>
              <a:defRPr/>
            </a:pPr>
            <a:endParaRPr lang="tr-TR"/>
          </a:p>
        </p:txBody>
      </p:sp>
      <p:sp>
        <p:nvSpPr>
          <p:cNvPr id="7" name="Slide Number Placeholder 6"/>
          <p:cNvSpPr>
            <a:spLocks noGrp="1"/>
          </p:cNvSpPr>
          <p:nvPr>
            <p:ph type="sldNum" sz="quarter" idx="12"/>
          </p:nvPr>
        </p:nvSpPr>
        <p:spPr/>
        <p:txBody>
          <a:bodyPr/>
          <a:lstStyle>
            <a:lvl1pPr defTabSz="914400" eaLnBrk="1" hangingPunct="1">
              <a:defRPr>
                <a:cs typeface="Arial" charset="0"/>
              </a:defRPr>
            </a:lvl1pPr>
          </a:lstStyle>
          <a:p>
            <a:pPr>
              <a:defRPr/>
            </a:pPr>
            <a:fld id="{70D37E01-3A32-4713-9CC4-024F7DBF9704}" type="slidenum">
              <a:rPr lang="tr-TR"/>
              <a:pPr>
                <a:defRPr/>
              </a:pPr>
              <a:t>‹#›</a:t>
            </a:fld>
            <a:endParaRPr lang="tr-TR"/>
          </a:p>
        </p:txBody>
      </p:sp>
    </p:spTree>
    <p:extLst>
      <p:ext uri="{BB962C8B-B14F-4D97-AF65-F5344CB8AC3E}">
        <p14:creationId xmlns:p14="http://schemas.microsoft.com/office/powerpoint/2010/main" val="4238606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lstStyle>
            <a:lvl1pPr algn="ctr">
              <a:lnSpc>
                <a:spcPct val="100000"/>
              </a:lnSpc>
              <a:defRPr sz="2800" b="0"/>
            </a:lvl1pPr>
          </a:lstStyle>
          <a:p>
            <a:r>
              <a:rPr lang="tr-TR" smtClean="0"/>
              <a:t>Asıl başlık stili için tıklatın</a:t>
            </a:r>
            <a:endParaRPr lang="en-US" dirty="0"/>
          </a:p>
        </p:txBody>
      </p:sp>
      <p:sp>
        <p:nvSpPr>
          <p:cNvPr id="3" name="Picture Placeholder 2"/>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Resim eklemek için simgeyi tıklatın</a:t>
            </a:r>
            <a:endParaRPr lang="en-US" noProof="0" dirty="0"/>
          </a:p>
        </p:txBody>
      </p:sp>
      <p:sp>
        <p:nvSpPr>
          <p:cNvPr id="4" name="Text Placeholder 3"/>
          <p:cNvSpPr>
            <a:spLocks noGrp="1"/>
          </p:cNvSpPr>
          <p:nvPr>
            <p:ph type="body" sz="half" idx="2"/>
          </p:nvPr>
        </p:nvSpPr>
        <p:spPr>
          <a:xfrm>
            <a:off x="2239435" y="5810250"/>
            <a:ext cx="7615765"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lvl1pPr defTabSz="914400" eaLnBrk="1" hangingPunct="1">
              <a:defRPr>
                <a:cs typeface="Arial" charset="0"/>
              </a:defRPr>
            </a:lvl1pPr>
          </a:lstStyle>
          <a:p>
            <a:pPr>
              <a:defRPr/>
            </a:pPr>
            <a:fld id="{6EAE5704-8DCD-4784-B8E9-DB621DBE7D97}" type="datetimeFigureOut">
              <a:rPr lang="tr-TR"/>
              <a:pPr>
                <a:defRPr/>
              </a:pPr>
              <a:t>24.04.2016</a:t>
            </a:fld>
            <a:endParaRPr lang="tr-TR"/>
          </a:p>
        </p:txBody>
      </p:sp>
      <p:sp>
        <p:nvSpPr>
          <p:cNvPr id="6" name="Footer Placeholder 5"/>
          <p:cNvSpPr>
            <a:spLocks noGrp="1"/>
          </p:cNvSpPr>
          <p:nvPr>
            <p:ph type="ftr" sz="quarter" idx="11"/>
          </p:nvPr>
        </p:nvSpPr>
        <p:spPr/>
        <p:txBody>
          <a:bodyPr/>
          <a:lstStyle>
            <a:lvl1pPr defTabSz="914400" eaLnBrk="1" hangingPunct="1">
              <a:defRPr>
                <a:cs typeface="Arial" charset="0"/>
              </a:defRPr>
            </a:lvl1pPr>
          </a:lstStyle>
          <a:p>
            <a:pPr>
              <a:defRPr/>
            </a:pPr>
            <a:endParaRPr lang="tr-TR"/>
          </a:p>
        </p:txBody>
      </p:sp>
      <p:sp>
        <p:nvSpPr>
          <p:cNvPr id="7" name="Slide Number Placeholder 6"/>
          <p:cNvSpPr>
            <a:spLocks noGrp="1"/>
          </p:cNvSpPr>
          <p:nvPr>
            <p:ph type="sldNum" sz="quarter" idx="12"/>
          </p:nvPr>
        </p:nvSpPr>
        <p:spPr/>
        <p:txBody>
          <a:bodyPr/>
          <a:lstStyle>
            <a:lvl1pPr defTabSz="914400" eaLnBrk="1" hangingPunct="1">
              <a:defRPr>
                <a:cs typeface="Arial" charset="0"/>
              </a:defRPr>
            </a:lvl1pPr>
          </a:lstStyle>
          <a:p>
            <a:pPr>
              <a:defRPr/>
            </a:pPr>
            <a:fld id="{43C2409B-FE1E-4527-86EF-749722E324DE}" type="slidenum">
              <a:rPr lang="tr-TR"/>
              <a:pPr>
                <a:defRPr/>
              </a:pPr>
              <a:t>‹#›</a:t>
            </a:fld>
            <a:endParaRPr lang="tr-TR"/>
          </a:p>
        </p:txBody>
      </p:sp>
    </p:spTree>
    <p:extLst>
      <p:ext uri="{BB962C8B-B14F-4D97-AF65-F5344CB8AC3E}">
        <p14:creationId xmlns:p14="http://schemas.microsoft.com/office/powerpoint/2010/main" val="33829180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lvl1pPr defTabSz="914400" eaLnBrk="1" hangingPunct="1">
              <a:defRPr>
                <a:cs typeface="Arial" charset="0"/>
              </a:defRPr>
            </a:lvl1pPr>
          </a:lstStyle>
          <a:p>
            <a:pPr>
              <a:defRPr/>
            </a:pPr>
            <a:fld id="{BAB2A19F-823D-49BA-94CC-B2EB8165E31B}" type="datetimeFigureOut">
              <a:rPr lang="tr-TR"/>
              <a:pPr>
                <a:defRPr/>
              </a:pPr>
              <a:t>24.04.2016</a:t>
            </a:fld>
            <a:endParaRPr lang="tr-TR"/>
          </a:p>
        </p:txBody>
      </p:sp>
      <p:sp>
        <p:nvSpPr>
          <p:cNvPr id="5" name="Footer Placeholder 4"/>
          <p:cNvSpPr>
            <a:spLocks noGrp="1"/>
          </p:cNvSpPr>
          <p:nvPr>
            <p:ph type="ftr" sz="quarter" idx="11"/>
          </p:nvPr>
        </p:nvSpPr>
        <p:spPr/>
        <p:txBody>
          <a:bodyPr/>
          <a:lstStyle>
            <a:lvl1pPr defTabSz="914400" eaLnBrk="1" hangingPunct="1">
              <a:defRPr>
                <a:cs typeface="Arial" charset="0"/>
              </a:defRPr>
            </a:lvl1pPr>
          </a:lstStyle>
          <a:p>
            <a:pPr>
              <a:defRPr/>
            </a:pPr>
            <a:endParaRPr lang="tr-TR"/>
          </a:p>
        </p:txBody>
      </p:sp>
      <p:sp>
        <p:nvSpPr>
          <p:cNvPr id="6" name="Slide Number Placeholder 5"/>
          <p:cNvSpPr>
            <a:spLocks noGrp="1"/>
          </p:cNvSpPr>
          <p:nvPr>
            <p:ph type="sldNum" sz="quarter" idx="12"/>
          </p:nvPr>
        </p:nvSpPr>
        <p:spPr/>
        <p:txBody>
          <a:bodyPr/>
          <a:lstStyle>
            <a:lvl1pPr defTabSz="914400" eaLnBrk="1" hangingPunct="1">
              <a:defRPr>
                <a:cs typeface="Arial" charset="0"/>
              </a:defRPr>
            </a:lvl1pPr>
          </a:lstStyle>
          <a:p>
            <a:pPr>
              <a:defRPr/>
            </a:pPr>
            <a:fld id="{478BB513-3E84-4B0D-8B5E-B8D732B88898}" type="slidenum">
              <a:rPr lang="tr-TR"/>
              <a:pPr>
                <a:defRPr/>
              </a:pPr>
              <a:t>‹#›</a:t>
            </a:fld>
            <a:endParaRPr lang="tr-TR"/>
          </a:p>
        </p:txBody>
      </p:sp>
    </p:spTree>
    <p:extLst>
      <p:ext uri="{BB962C8B-B14F-4D97-AF65-F5344CB8AC3E}">
        <p14:creationId xmlns:p14="http://schemas.microsoft.com/office/powerpoint/2010/main" val="1643662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lvl1pPr defTabSz="914400" eaLnBrk="1" hangingPunct="1">
              <a:defRPr>
                <a:cs typeface="Arial" charset="0"/>
              </a:defRPr>
            </a:lvl1pPr>
          </a:lstStyle>
          <a:p>
            <a:pPr>
              <a:defRPr/>
            </a:pPr>
            <a:fld id="{76AA456A-52B3-49A8-97FC-C1C99FE27873}" type="datetimeFigureOut">
              <a:rPr lang="tr-TR"/>
              <a:pPr>
                <a:defRPr/>
              </a:pPr>
              <a:t>24.04.2016</a:t>
            </a:fld>
            <a:endParaRPr lang="tr-TR"/>
          </a:p>
        </p:txBody>
      </p:sp>
      <p:sp>
        <p:nvSpPr>
          <p:cNvPr id="5" name="Footer Placeholder 4"/>
          <p:cNvSpPr>
            <a:spLocks noGrp="1"/>
          </p:cNvSpPr>
          <p:nvPr>
            <p:ph type="ftr" sz="quarter" idx="11"/>
          </p:nvPr>
        </p:nvSpPr>
        <p:spPr/>
        <p:txBody>
          <a:bodyPr/>
          <a:lstStyle>
            <a:lvl1pPr defTabSz="914400" eaLnBrk="1" hangingPunct="1">
              <a:defRPr>
                <a:cs typeface="Arial" charset="0"/>
              </a:defRPr>
            </a:lvl1pPr>
          </a:lstStyle>
          <a:p>
            <a:pPr>
              <a:defRPr/>
            </a:pPr>
            <a:endParaRPr lang="tr-TR"/>
          </a:p>
        </p:txBody>
      </p:sp>
      <p:sp>
        <p:nvSpPr>
          <p:cNvPr id="6" name="Slide Number Placeholder 5"/>
          <p:cNvSpPr>
            <a:spLocks noGrp="1"/>
          </p:cNvSpPr>
          <p:nvPr>
            <p:ph type="sldNum" sz="quarter" idx="12"/>
          </p:nvPr>
        </p:nvSpPr>
        <p:spPr/>
        <p:txBody>
          <a:bodyPr/>
          <a:lstStyle>
            <a:lvl1pPr defTabSz="914400" eaLnBrk="1" hangingPunct="1">
              <a:defRPr>
                <a:cs typeface="Arial" charset="0"/>
              </a:defRPr>
            </a:lvl1pPr>
          </a:lstStyle>
          <a:p>
            <a:pPr>
              <a:defRPr/>
            </a:pPr>
            <a:fld id="{7017F3C0-3881-448A-A3D5-09B8012E5F45}" type="slidenum">
              <a:rPr lang="tr-TR"/>
              <a:pPr>
                <a:defRPr/>
              </a:pPr>
              <a:t>‹#›</a:t>
            </a:fld>
            <a:endParaRPr lang="tr-TR"/>
          </a:p>
        </p:txBody>
      </p:sp>
    </p:spTree>
    <p:extLst>
      <p:ext uri="{BB962C8B-B14F-4D97-AF65-F5344CB8AC3E}">
        <p14:creationId xmlns:p14="http://schemas.microsoft.com/office/powerpoint/2010/main" val="2703190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96DFF08F-DC6B-4601-B491-B0F83F6DD2DA}" type="datetimeFigureOut">
              <a:rPr lang="en-US" smtClean="0"/>
              <a:t>4/24/2016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6090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4/24/2016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24041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4/24/2016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65104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4/24/2016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57284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4/24/2016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533782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tr-TR" smtClean="0"/>
              <a:t>Asıl başlık stili için tıklatın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96DFF08F-DC6B-4601-B491-B0F83F6DD2DA}" type="datetimeFigureOut">
              <a:rPr lang="en-US" smtClean="0"/>
              <a:t>4/24/2016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60647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96DFF08F-DC6B-4601-B491-B0F83F6DD2DA}" type="datetimeFigureOut">
              <a:rPr lang="en-US" smtClean="0"/>
              <a:t>4/24/2016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02397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6DFF08F-DC6B-4601-B491-B0F83F6DD2DA}" type="datetimeFigureOut">
              <a:rPr lang="en-US" smtClean="0"/>
              <a:pPr/>
              <a:t>4/24/2016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921303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tr-TR" smtClean="0"/>
              <a:t>Asıl başlık stili için tıklatın</a:t>
            </a:r>
            <a:endParaRPr lang="en-US" dirty="0"/>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endParaRPr lang="en-US" altLang="tr-TR" smtClean="0"/>
          </a:p>
        </p:txBody>
      </p:sp>
      <p:sp>
        <p:nvSpPr>
          <p:cNvPr id="4" name="Date Placeholder 3"/>
          <p:cNvSpPr>
            <a:spLocks noGrp="1"/>
          </p:cNvSpPr>
          <p:nvPr>
            <p:ph type="dt" sz="half" idx="2"/>
          </p:nvPr>
        </p:nvSpPr>
        <p:spPr>
          <a:xfrm>
            <a:off x="8483601" y="6356351"/>
            <a:ext cx="2781300" cy="365125"/>
          </a:xfrm>
          <a:prstGeom prst="rect">
            <a:avLst/>
          </a:prstGeom>
        </p:spPr>
        <p:txBody>
          <a:bodyPr vert="horz" lIns="91440" tIns="45720" rIns="45720" bIns="45720" rtlCol="0" anchor="ctr"/>
          <a:lstStyle>
            <a:lvl1pPr algn="r" defTabSz="457200" eaLnBrk="0" hangingPunct="0">
              <a:defRPr sz="1200">
                <a:solidFill>
                  <a:prstClr val="black">
                    <a:lumMod val="65000"/>
                    <a:lumOff val="35000"/>
                  </a:prstClr>
                </a:solidFill>
                <a:latin typeface="Century Gothic" pitchFamily="34" charset="0"/>
                <a:cs typeface="+mn-cs"/>
              </a:defRPr>
            </a:lvl1pPr>
          </a:lstStyle>
          <a:p>
            <a:pPr fontAlgn="base">
              <a:spcBef>
                <a:spcPct val="0"/>
              </a:spcBef>
              <a:spcAft>
                <a:spcPct val="0"/>
              </a:spcAft>
              <a:defRPr/>
            </a:pPr>
            <a:fld id="{DCD3D96A-8E81-4813-A27A-D7008A11688D}" type="datetimeFigureOut">
              <a:rPr lang="en-US"/>
              <a:pPr fontAlgn="base">
                <a:spcBef>
                  <a:spcPct val="0"/>
                </a:spcBef>
                <a:spcAft>
                  <a:spcPct val="0"/>
                </a:spcAft>
                <a:defRPr/>
              </a:pPr>
              <a:t>4/24/2016</a:t>
            </a:fld>
            <a:endParaRPr lang="en-US" dirty="0"/>
          </a:p>
        </p:txBody>
      </p:sp>
      <p:sp>
        <p:nvSpPr>
          <p:cNvPr id="5" name="Footer Placeholder 4"/>
          <p:cNvSpPr>
            <a:spLocks noGrp="1"/>
          </p:cNvSpPr>
          <p:nvPr>
            <p:ph type="ftr" sz="quarter" idx="3"/>
          </p:nvPr>
        </p:nvSpPr>
        <p:spPr>
          <a:xfrm>
            <a:off x="878418" y="6356351"/>
            <a:ext cx="3797300" cy="365125"/>
          </a:xfrm>
          <a:prstGeom prst="rect">
            <a:avLst/>
          </a:prstGeom>
        </p:spPr>
        <p:txBody>
          <a:bodyPr vert="horz" lIns="45720" tIns="45720" rIns="91440" bIns="45720" rtlCol="0" anchor="ctr"/>
          <a:lstStyle>
            <a:lvl1pPr algn="l" defTabSz="457200" eaLnBrk="0" hangingPunct="0">
              <a:defRPr sz="1200">
                <a:solidFill>
                  <a:prstClr val="black">
                    <a:lumMod val="65000"/>
                    <a:lumOff val="35000"/>
                  </a:prstClr>
                </a:solidFill>
                <a:latin typeface="Century Gothic" pitchFamily="34" charset="0"/>
                <a:cs typeface="+mn-cs"/>
              </a:defRPr>
            </a:lvl1pPr>
          </a:lstStyle>
          <a:p>
            <a:pPr fontAlgn="base">
              <a:spcBef>
                <a:spcPct val="0"/>
              </a:spcBef>
              <a:spcAft>
                <a:spcPct val="0"/>
              </a:spcAft>
              <a:defRPr/>
            </a:pPr>
            <a:endParaRPr lang="tr-TR"/>
          </a:p>
        </p:txBody>
      </p:sp>
      <p:sp>
        <p:nvSpPr>
          <p:cNvPr id="6" name="Slide Number Placeholder 5"/>
          <p:cNvSpPr>
            <a:spLocks noGrp="1"/>
          </p:cNvSpPr>
          <p:nvPr>
            <p:ph type="sldNum" sz="quarter" idx="4"/>
          </p:nvPr>
        </p:nvSpPr>
        <p:spPr>
          <a:xfrm>
            <a:off x="11391901" y="6356351"/>
            <a:ext cx="749300" cy="365125"/>
          </a:xfrm>
          <a:prstGeom prst="rect">
            <a:avLst/>
          </a:prstGeom>
        </p:spPr>
        <p:txBody>
          <a:bodyPr vert="horz" lIns="27432" tIns="45720" rIns="45720" bIns="45720" rtlCol="0" anchor="ctr"/>
          <a:lstStyle>
            <a:lvl1pPr algn="l" defTabSz="457200" eaLnBrk="0" hangingPunct="0">
              <a:defRPr sz="1200">
                <a:solidFill>
                  <a:prstClr val="black">
                    <a:lumMod val="65000"/>
                    <a:lumOff val="35000"/>
                  </a:prstClr>
                </a:solidFill>
                <a:latin typeface="Century Gothic" pitchFamily="34" charset="0"/>
                <a:cs typeface="+mn-cs"/>
              </a:defRPr>
            </a:lvl1pPr>
          </a:lstStyle>
          <a:p>
            <a:pPr fontAlgn="base">
              <a:spcBef>
                <a:spcPct val="0"/>
              </a:spcBef>
              <a:spcAft>
                <a:spcPct val="0"/>
              </a:spcAft>
              <a:defRPr/>
            </a:pPr>
            <a:fld id="{07F75562-9069-4F07-86A2-624FA252D359}" type="slidenum">
              <a:rPr lang="en-US"/>
              <a:pPr fontAlgn="base">
                <a:spcBef>
                  <a:spcPct val="0"/>
                </a:spcBef>
                <a:spcAft>
                  <a:spcPct val="0"/>
                </a:spcAft>
                <a:defRPr/>
              </a:pPr>
              <a:t>‹#›</a:t>
            </a:fld>
            <a:endParaRPr lang="en-US" dirty="0"/>
          </a:p>
        </p:txBody>
      </p:sp>
      <p:sp>
        <p:nvSpPr>
          <p:cNvPr id="7" name="Oval 6"/>
          <p:cNvSpPr/>
          <p:nvPr/>
        </p:nvSpPr>
        <p:spPr>
          <a:xfrm>
            <a:off x="11277600" y="6499225"/>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endParaRPr>
          </a:p>
        </p:txBody>
      </p:sp>
      <p:sp>
        <p:nvSpPr>
          <p:cNvPr id="8" name="Oval 7"/>
          <p:cNvSpPr/>
          <p:nvPr/>
        </p:nvSpPr>
        <p:spPr>
          <a:xfrm>
            <a:off x="759885" y="6499225"/>
            <a:ext cx="112183"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Tree>
    <p:extLst>
      <p:ext uri="{BB962C8B-B14F-4D97-AF65-F5344CB8AC3E}">
        <p14:creationId xmlns:p14="http://schemas.microsoft.com/office/powerpoint/2010/main" val="2071356219"/>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p:titleStyle>
    <p:bodyStyle>
      <a:lvl1pPr marL="342900" indent="-342900" algn="l" rtl="0" eaLnBrk="0" fontAlgn="base" hangingPunct="0">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hyperlink" Target="http://www.igdirtso.org.tr/" TargetMode="External"/><Relationship Id="rId10" Type="http://schemas.openxmlformats.org/officeDocument/2006/relationships/image" Target="../media/image9.jpeg"/><Relationship Id="rId4" Type="http://schemas.openxmlformats.org/officeDocument/2006/relationships/image" Target="../media/image4.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1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3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Başlık 1"/>
          <p:cNvSpPr>
            <a:spLocks noGrp="1"/>
          </p:cNvSpPr>
          <p:nvPr>
            <p:ph type="ctrTitle"/>
          </p:nvPr>
        </p:nvSpPr>
        <p:spPr>
          <a:xfrm>
            <a:off x="914400" y="412750"/>
            <a:ext cx="10363200" cy="2039938"/>
          </a:xfrm>
        </p:spPr>
        <p:txBody>
          <a:bodyPr/>
          <a:lstStyle/>
          <a:p>
            <a:pPr eaLnBrk="1" fontAlgn="auto" hangingPunct="1">
              <a:lnSpc>
                <a:spcPts val="1100"/>
              </a:lnSpc>
              <a:spcAft>
                <a:spcPts val="0"/>
              </a:spcAft>
              <a:defRPr/>
            </a:pPr>
            <a:r>
              <a:rPr lang="tr-TR" altLang="tr-TR" sz="1100" b="1" dirty="0" smtClean="0">
                <a:solidFill>
                  <a:schemeClr val="tx1"/>
                </a:solidFill>
              </a:rPr>
              <a:t/>
            </a:r>
            <a:br>
              <a:rPr lang="tr-TR" altLang="tr-TR" sz="1100" b="1" dirty="0" smtClean="0">
                <a:solidFill>
                  <a:schemeClr val="tx1"/>
                </a:solidFill>
              </a:rPr>
            </a:br>
            <a:r>
              <a:rPr lang="tr-TR" altLang="tr-TR" sz="1100" b="1" dirty="0">
                <a:solidFill>
                  <a:schemeClr val="tx1"/>
                </a:solidFill>
              </a:rPr>
              <a:t/>
            </a:r>
            <a:br>
              <a:rPr lang="tr-TR" altLang="tr-TR" sz="1100" b="1" dirty="0">
                <a:solidFill>
                  <a:schemeClr val="tx1"/>
                </a:solidFill>
              </a:rPr>
            </a:br>
            <a:r>
              <a:rPr lang="tr-TR" altLang="tr-TR" sz="1100" b="1" dirty="0" smtClean="0">
                <a:solidFill>
                  <a:schemeClr val="tx1"/>
                </a:solidFill>
              </a:rPr>
              <a:t/>
            </a:r>
            <a:br>
              <a:rPr lang="tr-TR" altLang="tr-TR" sz="1100" b="1" dirty="0" smtClean="0">
                <a:solidFill>
                  <a:schemeClr val="tx1"/>
                </a:solidFill>
              </a:rPr>
            </a:br>
            <a:r>
              <a:rPr lang="tr-TR" altLang="tr-TR" sz="1100" b="1" dirty="0" smtClean="0">
                <a:solidFill>
                  <a:schemeClr val="tx1"/>
                </a:solidFill>
              </a:rPr>
              <a:t/>
            </a:r>
            <a:br>
              <a:rPr lang="tr-TR" altLang="tr-TR" sz="1100" b="1" dirty="0" smtClean="0">
                <a:solidFill>
                  <a:schemeClr val="tx1"/>
                </a:solidFill>
              </a:rPr>
            </a:br>
            <a:r>
              <a:rPr lang="tr-TR" altLang="tr-TR" sz="1100" b="1" dirty="0">
                <a:solidFill>
                  <a:schemeClr val="tx1"/>
                </a:solidFill>
              </a:rPr>
              <a:t/>
            </a:r>
            <a:br>
              <a:rPr lang="tr-TR" altLang="tr-TR" sz="1100" b="1" dirty="0">
                <a:solidFill>
                  <a:schemeClr val="tx1"/>
                </a:solidFill>
              </a:rPr>
            </a:br>
            <a:r>
              <a:rPr lang="tr-TR" altLang="tr-TR" sz="1100" b="1" dirty="0" smtClean="0">
                <a:solidFill>
                  <a:schemeClr val="tx1"/>
                </a:solidFill>
              </a:rPr>
              <a:t/>
            </a:r>
            <a:br>
              <a:rPr lang="tr-TR" altLang="tr-TR" sz="1100" b="1" dirty="0" smtClean="0">
                <a:solidFill>
                  <a:schemeClr val="tx1"/>
                </a:solidFill>
              </a:rPr>
            </a:br>
            <a:r>
              <a:rPr lang="tr-TR" altLang="tr-TR" sz="1200" b="1" dirty="0" smtClean="0">
                <a:solidFill>
                  <a:schemeClr val="tx1"/>
                </a:solidFill>
              </a:rPr>
              <a:t>Bu proje Avrupa Birliği ve Türkiye Cumhuriyeti</a:t>
            </a:r>
            <a:br>
              <a:rPr lang="tr-TR" altLang="tr-TR" sz="1200" b="1" dirty="0" smtClean="0">
                <a:solidFill>
                  <a:schemeClr val="tx1"/>
                </a:solidFill>
              </a:rPr>
            </a:br>
            <a:r>
              <a:rPr lang="tr-TR" altLang="tr-TR" sz="1200" b="1" dirty="0" smtClean="0">
                <a:solidFill>
                  <a:schemeClr val="tx1"/>
                </a:solidFill>
              </a:rPr>
              <a:t>tarafından </a:t>
            </a:r>
            <a:r>
              <a:rPr lang="tr-TR" altLang="tr-TR" sz="1200" b="1" dirty="0">
                <a:solidFill>
                  <a:schemeClr val="tx1"/>
                </a:solidFill>
              </a:rPr>
              <a:t>f</a:t>
            </a:r>
            <a:r>
              <a:rPr lang="tr-TR" altLang="tr-TR" sz="1200" b="1" dirty="0" smtClean="0">
                <a:solidFill>
                  <a:schemeClr val="tx1"/>
                </a:solidFill>
              </a:rPr>
              <a:t>inanse </a:t>
            </a:r>
            <a:r>
              <a:rPr lang="tr-TR" altLang="tr-TR" sz="1200" b="1" dirty="0">
                <a:solidFill>
                  <a:schemeClr val="tx1"/>
                </a:solidFill>
              </a:rPr>
              <a:t>e</a:t>
            </a:r>
            <a:r>
              <a:rPr lang="tr-TR" altLang="tr-TR" sz="1200" b="1" dirty="0" smtClean="0">
                <a:solidFill>
                  <a:schemeClr val="tx1"/>
                </a:solidFill>
              </a:rPr>
              <a:t>dilmektedir</a:t>
            </a:r>
            <a:r>
              <a:rPr lang="tr-TR" altLang="tr-TR" sz="800" b="1" dirty="0" smtClean="0">
                <a:solidFill>
                  <a:schemeClr val="tx1"/>
                </a:solidFill>
              </a:rPr>
              <a:t>.</a:t>
            </a:r>
            <a:r>
              <a:rPr lang="tr-TR" altLang="tr-TR" dirty="0" smtClean="0"/>
              <a:t/>
            </a:r>
            <a:br>
              <a:rPr lang="tr-TR" altLang="tr-TR" dirty="0" smtClean="0"/>
            </a:br>
            <a:endParaRPr lang="tr-TR" altLang="tr-TR" dirty="0" smtClean="0"/>
          </a:p>
        </p:txBody>
      </p:sp>
      <p:pic>
        <p:nvPicPr>
          <p:cNvPr id="21507" name="Resim 5" descr="C:\Users\Bilal Keskin\Desktop\PROJE 2016\PROJE DOSYALARI\GÖRÜNÜRLÜK\LOGOLAR\1. AB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384" y="404813"/>
            <a:ext cx="482600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Resim 13" descr="Açıklama: C:\Users\kerem\Desktop\mutlular 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0817" y="5410203"/>
            <a:ext cx="119168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Resim 15" descr="http://www.igdirtso.org.tr/images/modules/logo.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3853" y="5397503"/>
            <a:ext cx="1441449"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Resim 16" descr="C:\Users\Bilal Keskin\Desktop\PROJE 2016\yalova ile ortak proje\LOGOLAR\ığdır üniversitesi so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5292725"/>
            <a:ext cx="10668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Resim 17" descr="F:\PROJE 2016\SÖZ. SON\Gorunurluk_Rehberi&amp;Logolar\LOGOLAR\4. IKGPRO-Yata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9668" y="4516441"/>
            <a:ext cx="2161117"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Resim 18" descr="C:\Users\Bilal Keskin\Desktop\PROJE 2016\SÖZ. SON\Gorunurluk_Rehberi&amp;Logolar\LOGOLAR\10. ISKU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34469" y="4516438"/>
            <a:ext cx="206163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Resim 19" descr="C:\Users\Bilal Keskin\Desktop\PROJE 2016\SÖZ. SON\Gorunurluk_Rehberi&amp;Logolar\LOGOLAR\2. CSGB YENI RENKLI.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95369" y="4516438"/>
            <a:ext cx="178223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4" name="Metin kutusu 3"/>
          <p:cNvSpPr txBox="1">
            <a:spLocks noChangeArrowheads="1"/>
          </p:cNvSpPr>
          <p:nvPr/>
        </p:nvSpPr>
        <p:spPr bwMode="auto">
          <a:xfrm>
            <a:off x="203202" y="5934076"/>
            <a:ext cx="118406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Arial" charset="0"/>
              <a:buChar char="•"/>
              <a:defRPr sz="2400">
                <a:solidFill>
                  <a:srgbClr val="7F7F7F"/>
                </a:solidFill>
                <a:latin typeface="Century Gothic" pitchFamily="34" charset="0"/>
              </a:defRPr>
            </a:lvl1pPr>
            <a:lvl2pPr marL="742950" indent="-285750" defTabSz="45720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defTabSz="457200" eaLnBrk="0" hangingPunct="0">
              <a:spcBef>
                <a:spcPct val="20000"/>
              </a:spcBef>
              <a:buFont typeface="Arial" charset="0"/>
              <a:buChar char="•"/>
              <a:defRPr sz="1600">
                <a:solidFill>
                  <a:srgbClr val="7F7F7F"/>
                </a:solidFill>
                <a:latin typeface="Century Gothic" pitchFamily="34" charset="0"/>
              </a:defRPr>
            </a:lvl3pPr>
            <a:lvl4pPr marL="1600200" indent="-228600" defTabSz="4572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defTabSz="457200" eaLnBrk="0" hangingPunct="0">
              <a:spcBef>
                <a:spcPct val="20000"/>
              </a:spcBef>
              <a:buFont typeface="Arial" charset="0"/>
              <a:buChar char="•"/>
              <a:defRPr sz="1600">
                <a:solidFill>
                  <a:srgbClr val="7F7F7F"/>
                </a:solidFill>
                <a:latin typeface="Century Gothic" pitchFamily="34" charset="0"/>
              </a:defRPr>
            </a:lvl5pPr>
            <a:lvl6pPr marL="2514600" indent="-228600" defTabSz="4572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defTabSz="4572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defTabSz="4572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defTabSz="4572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fontAlgn="base">
              <a:spcBef>
                <a:spcPct val="0"/>
              </a:spcBef>
              <a:spcAft>
                <a:spcPct val="0"/>
              </a:spcAft>
              <a:buFontTx/>
              <a:buNone/>
            </a:pPr>
            <a:r>
              <a:rPr lang="tr-TR" altLang="tr-TR" sz="1400" smtClean="0">
                <a:solidFill>
                  <a:srgbClr val="000000"/>
                </a:solidFill>
                <a:latin typeface="Swis721 Hv BT" pitchFamily="34" charset="0"/>
                <a:ea typeface="Calibri" pitchFamily="34" charset="0"/>
                <a:cs typeface="Times New Roman" pitchFamily="18" charset="0"/>
              </a:rPr>
              <a:t>Bu yayın Avrupa Birliği ve Türkiye Cumhuriyeti’nin mali katkılarıyla hazırlanmıştır. Bu yayının içeriğinden yalnızca Iğdır Üniversitesi sorumludur ve bu içerik hiçbir şekilde Avrupa Birliği veya Türkiye Cumhuriyeti’nin görüş ve tutumunu yansıtmamaktadır.</a:t>
            </a:r>
            <a:endParaRPr lang="tr-TR" altLang="tr-TR" sz="1400" smtClean="0">
              <a:solidFill>
                <a:srgbClr val="000000"/>
              </a:solidFill>
              <a:latin typeface="Calibri" pitchFamily="34" charset="0"/>
              <a:ea typeface="Calibri" pitchFamily="34" charset="0"/>
              <a:cs typeface="Times New Roman" pitchFamily="18" charset="0"/>
            </a:endParaRPr>
          </a:p>
        </p:txBody>
      </p:sp>
      <p:sp>
        <p:nvSpPr>
          <p:cNvPr id="21515" name="Metin kutusu 4"/>
          <p:cNvSpPr txBox="1">
            <a:spLocks noChangeArrowheads="1"/>
          </p:cNvSpPr>
          <p:nvPr/>
        </p:nvSpPr>
        <p:spPr bwMode="auto">
          <a:xfrm>
            <a:off x="914401" y="2768600"/>
            <a:ext cx="10560051"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Arial" charset="0"/>
              <a:buChar char="•"/>
              <a:defRPr sz="2400">
                <a:solidFill>
                  <a:srgbClr val="7F7F7F"/>
                </a:solidFill>
                <a:latin typeface="Century Gothic" pitchFamily="34" charset="0"/>
              </a:defRPr>
            </a:lvl1pPr>
            <a:lvl2pPr marL="742950" indent="-285750" defTabSz="457200" eaLnBrk="0" hangingPunct="0">
              <a:spcBef>
                <a:spcPct val="20000"/>
              </a:spcBef>
              <a:buFont typeface="Courier New" pitchFamily="49" charset="0"/>
              <a:buChar char="o"/>
              <a:defRPr sz="1600">
                <a:solidFill>
                  <a:srgbClr val="7F7F7F"/>
                </a:solidFill>
                <a:latin typeface="Century Gothic" pitchFamily="34" charset="0"/>
              </a:defRPr>
            </a:lvl2pPr>
            <a:lvl3pPr marL="1143000" indent="-228600" defTabSz="457200" eaLnBrk="0" hangingPunct="0">
              <a:spcBef>
                <a:spcPct val="20000"/>
              </a:spcBef>
              <a:buFont typeface="Arial" charset="0"/>
              <a:buChar char="•"/>
              <a:defRPr sz="1600">
                <a:solidFill>
                  <a:srgbClr val="7F7F7F"/>
                </a:solidFill>
                <a:latin typeface="Century Gothic" pitchFamily="34" charset="0"/>
              </a:defRPr>
            </a:lvl3pPr>
            <a:lvl4pPr marL="1600200" indent="-228600" defTabSz="457200" eaLnBrk="0" hangingPunct="0">
              <a:spcBef>
                <a:spcPct val="20000"/>
              </a:spcBef>
              <a:buFont typeface="Courier New" pitchFamily="49" charset="0"/>
              <a:buChar char="o"/>
              <a:defRPr sz="1600">
                <a:solidFill>
                  <a:srgbClr val="7F7F7F"/>
                </a:solidFill>
                <a:latin typeface="Century Gothic" pitchFamily="34" charset="0"/>
              </a:defRPr>
            </a:lvl4pPr>
            <a:lvl5pPr marL="2057400" indent="-228600" defTabSz="457200" eaLnBrk="0" hangingPunct="0">
              <a:spcBef>
                <a:spcPct val="20000"/>
              </a:spcBef>
              <a:buFont typeface="Arial" charset="0"/>
              <a:buChar char="•"/>
              <a:defRPr sz="1600">
                <a:solidFill>
                  <a:srgbClr val="7F7F7F"/>
                </a:solidFill>
                <a:latin typeface="Century Gothic" pitchFamily="34" charset="0"/>
              </a:defRPr>
            </a:lvl5pPr>
            <a:lvl6pPr marL="2514600" indent="-228600" defTabSz="4572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defTabSz="4572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defTabSz="4572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defTabSz="4572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lvl="0" algn="ctr" eaLnBrk="1" hangingPunct="1">
              <a:spcBef>
                <a:spcPts val="0"/>
              </a:spcBef>
              <a:buNone/>
            </a:pPr>
            <a:r>
              <a:rPr lang="tr-TR" altLang="tr-TR" sz="1800" b="1" dirty="0">
                <a:solidFill>
                  <a:srgbClr val="000000"/>
                </a:solidFill>
                <a:latin typeface="Times New Roman" pitchFamily="18" charset="0"/>
                <a:cs typeface="Times New Roman" pitchFamily="18" charset="0"/>
              </a:rPr>
              <a:t>ULAŞTIRMA VE LOJİSTİK MESLEKİ EĞİTİM</a:t>
            </a:r>
          </a:p>
          <a:p>
            <a:pPr lvl="0" algn="ctr" eaLnBrk="1" hangingPunct="1">
              <a:spcBef>
                <a:spcPts val="0"/>
              </a:spcBef>
              <a:buNone/>
            </a:pPr>
            <a:r>
              <a:rPr lang="tr-TR" altLang="tr-TR" sz="1800" b="1" dirty="0">
                <a:solidFill>
                  <a:srgbClr val="000000"/>
                </a:solidFill>
                <a:latin typeface="Times New Roman" pitchFamily="18" charset="0"/>
                <a:cs typeface="Times New Roman" pitchFamily="18" charset="0"/>
              </a:rPr>
              <a:t>DEPO ARAÇ VE MALZEMELERİ</a:t>
            </a:r>
          </a:p>
          <a:p>
            <a:pPr lvl="0" algn="ctr" eaLnBrk="1" hangingPunct="1">
              <a:spcBef>
                <a:spcPts val="0"/>
              </a:spcBef>
              <a:buNone/>
            </a:pPr>
            <a:r>
              <a:rPr lang="tr-TR" altLang="tr-TR" sz="1800" b="1" dirty="0">
                <a:solidFill>
                  <a:srgbClr val="000000"/>
                </a:solidFill>
                <a:latin typeface="Times New Roman" pitchFamily="18" charset="0"/>
                <a:cs typeface="Times New Roman" pitchFamily="18" charset="0"/>
              </a:rPr>
              <a:t>(PALETLER VE KONTEYNERLER)</a:t>
            </a:r>
          </a:p>
          <a:p>
            <a:pPr lvl="0" algn="ctr" eaLnBrk="1" hangingPunct="1">
              <a:spcBef>
                <a:spcPts val="0"/>
              </a:spcBef>
              <a:buNone/>
            </a:pPr>
            <a:r>
              <a:rPr lang="tr-TR" altLang="tr-TR" sz="1800" b="1" dirty="0" err="1">
                <a:solidFill>
                  <a:srgbClr val="000000"/>
                </a:solidFill>
                <a:latin typeface="Times New Roman" pitchFamily="18" charset="0"/>
                <a:cs typeface="Times New Roman" pitchFamily="18" charset="0"/>
              </a:rPr>
              <a:t>Yrd.Doç.Dr</a:t>
            </a:r>
            <a:r>
              <a:rPr lang="tr-TR" altLang="tr-TR" sz="1800" b="1" dirty="0">
                <a:solidFill>
                  <a:srgbClr val="000000"/>
                </a:solidFill>
                <a:latin typeface="Times New Roman" pitchFamily="18" charset="0"/>
                <a:cs typeface="Times New Roman" pitchFamily="18" charset="0"/>
              </a:rPr>
              <a:t>. Sefa ALTIKAT</a:t>
            </a:r>
          </a:p>
        </p:txBody>
      </p:sp>
    </p:spTree>
    <p:extLst>
      <p:ext uri="{BB962C8B-B14F-4D97-AF65-F5344CB8AC3E}">
        <p14:creationId xmlns:p14="http://schemas.microsoft.com/office/powerpoint/2010/main" val="19469776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03092" y="679519"/>
            <a:ext cx="8596668" cy="3880773"/>
          </a:xfrm>
        </p:spPr>
        <p:txBody>
          <a:bodyPr/>
          <a:lstStyle/>
          <a:p>
            <a:r>
              <a:rPr lang="tr-TR" dirty="0"/>
              <a:t>Palet seçimindeki en önemli etkenler paletlerin kalitesi, malzemesi ve maliyetleridir. Kötü  kalitedeki  paletler  zaman  kaybına,  malda  zarara,  üretimi  yavaşlatmaya  ve  hasarlı taşıma yaparak büyük miktarda işletme sermayesinin harcanmasına neden olabilir.</a:t>
            </a:r>
            <a:endParaRPr lang="en-US" dirty="0"/>
          </a:p>
          <a:p>
            <a:r>
              <a:rPr lang="tr-TR" dirty="0" smtClean="0"/>
              <a:t>Uzun </a:t>
            </a:r>
            <a:r>
              <a:rPr lang="tr-TR" dirty="0"/>
              <a:t>ömürlü palet seçiminde en önemli nokta, paletin yapıldığı malzemedir. Bunlar; ahşap, preslenmiş tahta lifleri, plastik veya metal plakalardır. Plakalar, özel konstrüksiyona sahip olduklarından malların sürtünerek tutunma etkisini arttırır.</a:t>
            </a:r>
            <a:endParaRPr lang="en-US" dirty="0"/>
          </a:p>
          <a:p>
            <a:r>
              <a:rPr lang="tr-TR" dirty="0"/>
              <a:t/>
            </a:r>
            <a:br>
              <a:rPr lang="tr-TR" dirty="0"/>
            </a:b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154" y="3130845"/>
            <a:ext cx="7247631" cy="2858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296992" y="5989739"/>
            <a:ext cx="4687909" cy="646331"/>
          </a:xfrm>
          <a:prstGeom prst="rect">
            <a:avLst/>
          </a:prstGeom>
          <a:noFill/>
        </p:spPr>
        <p:txBody>
          <a:bodyPr wrap="square" rtlCol="0">
            <a:spAutoFit/>
          </a:bodyPr>
          <a:lstStyle/>
          <a:p>
            <a:r>
              <a:rPr lang="tr-TR" b="1" dirty="0" smtClean="0"/>
              <a:t>Değişik fonksiyonlara sahip paletler</a:t>
            </a:r>
            <a:endParaRPr lang="en-US" dirty="0"/>
          </a:p>
          <a:p>
            <a:endParaRPr lang="en-US" dirty="0"/>
          </a:p>
        </p:txBody>
      </p:sp>
    </p:spTree>
    <p:extLst>
      <p:ext uri="{BB962C8B-B14F-4D97-AF65-F5344CB8AC3E}">
        <p14:creationId xmlns:p14="http://schemas.microsoft.com/office/powerpoint/2010/main" val="35869269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40 </a:t>
            </a:r>
            <a:r>
              <a:rPr lang="tr-TR" b="1" dirty="0" err="1"/>
              <a:t>feet</a:t>
            </a:r>
            <a:r>
              <a:rPr lang="tr-TR" b="1" dirty="0"/>
              <a:t> hard top konteyner</a:t>
            </a:r>
            <a:endParaRPr lang="en-US" dirty="0"/>
          </a:p>
        </p:txBody>
      </p:sp>
      <p:sp>
        <p:nvSpPr>
          <p:cNvPr id="3" name="İçerik Yer Tutucusu 2"/>
          <p:cNvSpPr>
            <a:spLocks noGrp="1"/>
          </p:cNvSpPr>
          <p:nvPr>
            <p:ph idx="1"/>
          </p:nvPr>
        </p:nvSpPr>
        <p:spPr/>
        <p:txBody>
          <a:bodyPr/>
          <a:lstStyle/>
          <a:p>
            <a:r>
              <a:rPr lang="tr-TR" dirty="0"/>
              <a:t>Yan kapısından yükleme yapılması mümkün olmayan yüklerde üzeri açılarak vinç ile yukarıdan   yükleme   yapılabilir.   Taşma   yapan   yüklerde   kapak   içine   konularak   da kullanılabilir.</a:t>
            </a:r>
            <a:endParaRPr lang="en-US" dirty="0"/>
          </a:p>
          <a:p>
            <a:pPr marL="0" indent="0">
              <a:buNone/>
            </a:pPr>
            <a:endParaRPr lang="en-US" dirty="0"/>
          </a:p>
        </p:txBody>
      </p:sp>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035" y="3300166"/>
            <a:ext cx="5132320" cy="3185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32887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20 </a:t>
            </a:r>
            <a:r>
              <a:rPr lang="tr-TR" b="1" dirty="0" err="1"/>
              <a:t>feet</a:t>
            </a:r>
            <a:r>
              <a:rPr lang="tr-TR" b="1" dirty="0"/>
              <a:t> platform</a:t>
            </a:r>
            <a:r>
              <a:rPr lang="en-US" dirty="0"/>
              <a:t/>
            </a:r>
            <a:br>
              <a:rPr lang="en-US" dirty="0"/>
            </a:br>
            <a:endParaRPr lang="en-US" dirty="0"/>
          </a:p>
        </p:txBody>
      </p:sp>
      <p:sp>
        <p:nvSpPr>
          <p:cNvPr id="3" name="İçerik Yer Tutucusu 2"/>
          <p:cNvSpPr>
            <a:spLocks noGrp="1"/>
          </p:cNvSpPr>
          <p:nvPr>
            <p:ph idx="1"/>
          </p:nvPr>
        </p:nvSpPr>
        <p:spPr/>
        <p:txBody>
          <a:bodyPr/>
          <a:lstStyle/>
          <a:p>
            <a:r>
              <a:rPr lang="tr-TR" dirty="0"/>
              <a:t>Nakliye aracına doğrudan (direkt) yüklenemeyecek; yanlardan, üstten ve ön/arkadan taşması olan yükler için kullanılır.</a:t>
            </a:r>
            <a:endParaRPr lang="en-US" dirty="0"/>
          </a:p>
          <a:p>
            <a:endParaRPr lang="en-US" dirty="0"/>
          </a:p>
        </p:txBody>
      </p:sp>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971" y="3086924"/>
            <a:ext cx="7559178" cy="3184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73002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b="1" dirty="0" smtClean="0"/>
              <a:t>20 </a:t>
            </a:r>
            <a:r>
              <a:rPr lang="tr-TR" b="1" dirty="0" err="1"/>
              <a:t>feet</a:t>
            </a:r>
            <a:r>
              <a:rPr lang="tr-TR" b="1" dirty="0"/>
              <a:t> havalandırmalı (</a:t>
            </a:r>
            <a:r>
              <a:rPr lang="tr-TR" b="1" dirty="0" err="1"/>
              <a:t>ventilated</a:t>
            </a:r>
            <a:r>
              <a:rPr lang="tr-TR" b="1" dirty="0"/>
              <a:t>) konteyner</a:t>
            </a:r>
            <a:r>
              <a:rPr lang="en-US" dirty="0"/>
              <a:t/>
            </a:r>
            <a:br>
              <a:rPr lang="en-US" dirty="0"/>
            </a:br>
            <a:endParaRPr lang="en-US" dirty="0"/>
          </a:p>
        </p:txBody>
      </p:sp>
      <p:sp>
        <p:nvSpPr>
          <p:cNvPr id="3" name="İçerik Yer Tutucusu 2"/>
          <p:cNvSpPr>
            <a:spLocks noGrp="1"/>
          </p:cNvSpPr>
          <p:nvPr>
            <p:ph idx="1"/>
          </p:nvPr>
        </p:nvSpPr>
        <p:spPr>
          <a:xfrm>
            <a:off x="677334" y="1413614"/>
            <a:ext cx="8596668" cy="3880773"/>
          </a:xfrm>
        </p:spPr>
        <p:txBody>
          <a:bodyPr/>
          <a:lstStyle/>
          <a:p>
            <a:r>
              <a:rPr lang="tr-TR" dirty="0"/>
              <a:t>Havalandırılması   gereken   yüklerin   taşınması   için   kullanılır.   Taban   ve   tavan bölümünde bulunan havalandırma ızgaraları sayesinde fındık gibi yolculuk esnasında bozulabilecek gıdaların taşınmasında kullanılır.</a:t>
            </a:r>
            <a:endParaRPr lang="en-US" dirty="0"/>
          </a:p>
          <a:p>
            <a:pPr marL="0" indent="0">
              <a:buNone/>
            </a:pPr>
            <a:endParaRPr lang="en-US" dirty="0"/>
          </a:p>
        </p:txBody>
      </p:sp>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807" y="2734414"/>
            <a:ext cx="4549935" cy="2525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8699" y="2740077"/>
            <a:ext cx="6961503" cy="251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884419" y="5409127"/>
            <a:ext cx="4675031" cy="369332"/>
          </a:xfrm>
          <a:prstGeom prst="rect">
            <a:avLst/>
          </a:prstGeom>
          <a:noFill/>
        </p:spPr>
        <p:txBody>
          <a:bodyPr wrap="square" rtlCol="0">
            <a:spAutoFit/>
          </a:bodyPr>
          <a:lstStyle/>
          <a:p>
            <a:pPr algn="ctr"/>
            <a:r>
              <a:rPr lang="tr-TR" b="1" dirty="0" err="1"/>
              <a:t>Ventilated</a:t>
            </a:r>
            <a:r>
              <a:rPr lang="tr-TR" b="1" dirty="0"/>
              <a:t> </a:t>
            </a:r>
            <a:r>
              <a:rPr lang="tr-TR" b="1" dirty="0" smtClean="0"/>
              <a:t>konteyner ve genel </a:t>
            </a:r>
            <a:r>
              <a:rPr lang="tr-TR" b="1" dirty="0"/>
              <a:t>özellikleri</a:t>
            </a:r>
            <a:endParaRPr lang="en-US" dirty="0"/>
          </a:p>
        </p:txBody>
      </p:sp>
    </p:spTree>
    <p:extLst>
      <p:ext uri="{BB962C8B-B14F-4D97-AF65-F5344CB8AC3E}">
        <p14:creationId xmlns:p14="http://schemas.microsoft.com/office/powerpoint/2010/main" val="40839845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2.3. Konteyner Yükleme ve </a:t>
            </a:r>
            <a:r>
              <a:rPr lang="tr-TR" b="1" dirty="0" smtClean="0"/>
              <a:t>Kontrol</a:t>
            </a:r>
            <a:endParaRPr lang="en-US" dirty="0"/>
          </a:p>
        </p:txBody>
      </p:sp>
      <p:sp>
        <p:nvSpPr>
          <p:cNvPr id="3" name="İçerik Yer Tutucusu 2"/>
          <p:cNvSpPr>
            <a:spLocks noGrp="1"/>
          </p:cNvSpPr>
          <p:nvPr>
            <p:ph idx="1"/>
          </p:nvPr>
        </p:nvSpPr>
        <p:spPr/>
        <p:txBody>
          <a:bodyPr/>
          <a:lstStyle/>
          <a:p>
            <a:r>
              <a:rPr lang="tr-TR" dirty="0"/>
              <a:t>Konteyner yüklemesinde yükleme öncesi, yükleme sırası ve yükleme sonrasında yapılması  gereken  işlemler  ile  uyulması  gereken  bir  takım  kurallar  vardır.  Aşağıda  bu konular ele alınarak incelenmiştir.</a:t>
            </a:r>
            <a:endParaRPr lang="en-US" dirty="0"/>
          </a:p>
        </p:txBody>
      </p:sp>
    </p:spTree>
    <p:extLst>
      <p:ext uri="{BB962C8B-B14F-4D97-AF65-F5344CB8AC3E}">
        <p14:creationId xmlns:p14="http://schemas.microsoft.com/office/powerpoint/2010/main" val="21138553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2.3.1. Konteyner Standartları</a:t>
            </a:r>
            <a:r>
              <a:rPr lang="en-US" dirty="0"/>
              <a:t/>
            </a:r>
            <a:br>
              <a:rPr lang="en-US" dirty="0"/>
            </a:br>
            <a:endParaRPr lang="en-US" dirty="0"/>
          </a:p>
        </p:txBody>
      </p:sp>
      <p:sp>
        <p:nvSpPr>
          <p:cNvPr id="3" name="İçerik Yer Tutucusu 2"/>
          <p:cNvSpPr>
            <a:spLocks noGrp="1"/>
          </p:cNvSpPr>
          <p:nvPr>
            <p:ph idx="1"/>
          </p:nvPr>
        </p:nvSpPr>
        <p:spPr/>
        <p:txBody>
          <a:bodyPr>
            <a:normAutofit/>
          </a:bodyPr>
          <a:lstStyle/>
          <a:p>
            <a:r>
              <a:rPr lang="tr-TR" dirty="0"/>
              <a:t>Konteynerler, standartlaştırılmış büyükçe muhafazalar olup yakın geçmişteki yıllarda taşıma tekniğinde büyük bir atılıma yol açmıştır. Belirli bir modül sistemine göre ölçülendirilen kutular standartlaştırılmıştır. Böylece çeşitli büyüklüklerdeki kutuların kombinasyonu mümkündür.</a:t>
            </a:r>
            <a:endParaRPr lang="en-US" dirty="0"/>
          </a:p>
          <a:p>
            <a:r>
              <a:rPr lang="tr-TR" dirty="0" smtClean="0"/>
              <a:t>Konteynerlerin   </a:t>
            </a:r>
            <a:r>
              <a:rPr lang="tr-TR" dirty="0"/>
              <a:t>üst   köşelerden   kavrayıcılar   yardımıyla   taşınabilmesi   için  sekiz köşesinin ölçü ve </a:t>
            </a:r>
            <a:r>
              <a:rPr lang="tr-TR" dirty="0" err="1"/>
              <a:t>konstrüktif</a:t>
            </a:r>
            <a:r>
              <a:rPr lang="tr-TR" dirty="0"/>
              <a:t> yönden hatasız imal edilmesi gerekir. Standart konteynerler haricinde sıvı ve dökme mal taşımak için özel dizayn edilmiş konteynerler de mevcuttur.</a:t>
            </a:r>
            <a:endParaRPr lang="en-US" dirty="0"/>
          </a:p>
          <a:p>
            <a:r>
              <a:rPr lang="tr-TR" dirty="0" smtClean="0"/>
              <a:t>Konteynerde </a:t>
            </a:r>
            <a:r>
              <a:rPr lang="tr-TR" dirty="0"/>
              <a:t>en ve yükseklik sabit olup 8 kademdir (244 cm). Boy ise 10, 20, 30 ve 40 kadem olarak esasta 4 çeşittir. Bununla birlikte kullanımı az olmasına karşın 5 ve 7 </a:t>
            </a:r>
            <a:r>
              <a:rPr lang="tr-TR" dirty="0" err="1"/>
              <a:t>kademlik</a:t>
            </a:r>
            <a:r>
              <a:rPr lang="tr-TR" dirty="0"/>
              <a:t> konteynerler de </a:t>
            </a:r>
            <a:r>
              <a:rPr lang="tr-TR" dirty="0" smtClean="0"/>
              <a:t>vardır</a:t>
            </a:r>
            <a:r>
              <a:rPr lang="tr-TR" dirty="0"/>
              <a:t>.</a:t>
            </a:r>
            <a:endParaRPr lang="en-US" dirty="0"/>
          </a:p>
        </p:txBody>
      </p:sp>
    </p:spTree>
    <p:extLst>
      <p:ext uri="{BB962C8B-B14F-4D97-AF65-F5344CB8AC3E}">
        <p14:creationId xmlns:p14="http://schemas.microsoft.com/office/powerpoint/2010/main" val="7477355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Konteynerlere ilişkin belli başlı kavramlar:</a:t>
            </a:r>
            <a:r>
              <a:rPr lang="en-US" dirty="0"/>
              <a:t/>
            </a:r>
            <a:br>
              <a:rPr lang="en-US" dirty="0"/>
            </a:br>
            <a:endParaRPr lang="en-US" dirty="0"/>
          </a:p>
        </p:txBody>
      </p:sp>
      <p:sp>
        <p:nvSpPr>
          <p:cNvPr id="3" name="İçerik Yer Tutucusu 2"/>
          <p:cNvSpPr>
            <a:spLocks noGrp="1"/>
          </p:cNvSpPr>
          <p:nvPr>
            <p:ph idx="1"/>
          </p:nvPr>
        </p:nvSpPr>
        <p:spPr>
          <a:xfrm>
            <a:off x="720394" y="1728870"/>
            <a:ext cx="8596668" cy="3880773"/>
          </a:xfrm>
        </p:spPr>
        <p:txBody>
          <a:bodyPr/>
          <a:lstStyle/>
          <a:p>
            <a:r>
              <a:rPr lang="tr-TR" b="1" dirty="0"/>
              <a:t>Dara (</a:t>
            </a:r>
            <a:r>
              <a:rPr lang="tr-TR" b="1" dirty="0" err="1"/>
              <a:t>tare</a:t>
            </a:r>
            <a:r>
              <a:rPr lang="tr-TR" b="1" dirty="0"/>
              <a:t> </a:t>
            </a:r>
            <a:r>
              <a:rPr lang="tr-TR" b="1" dirty="0" err="1"/>
              <a:t>weight</a:t>
            </a:r>
            <a:r>
              <a:rPr lang="tr-TR" b="1" dirty="0"/>
              <a:t>): </a:t>
            </a:r>
            <a:r>
              <a:rPr lang="tr-TR" dirty="0"/>
              <a:t>Konteynerin boş yani yüksüz ağırlığıdır. TEU (20 </a:t>
            </a:r>
            <a:r>
              <a:rPr lang="tr-TR" dirty="0" err="1"/>
              <a:t>feetlik</a:t>
            </a:r>
            <a:r>
              <a:rPr lang="tr-TR" dirty="0"/>
              <a:t> konteyner), birimlik parça yük konteynerlerinde dara yapımında kullanılan malzemeye bağlı olarak 1700 kg ile 2200 kg arasında değişir. Dökme  yük konteynerlerinde ise dara ağırlığı 2789 kg’a kadar çıkabilmektedir.</a:t>
            </a:r>
            <a:endParaRPr lang="en-US" dirty="0"/>
          </a:p>
          <a:p>
            <a:endParaRPr lang="en-US" dirty="0"/>
          </a:p>
        </p:txBody>
      </p:sp>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1450" y="3393492"/>
            <a:ext cx="3575564" cy="2898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32589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a:bodyPr>
          <a:lstStyle/>
          <a:p>
            <a:r>
              <a:rPr lang="tr-TR" b="1" dirty="0"/>
              <a:t>Safi yük (</a:t>
            </a:r>
            <a:r>
              <a:rPr lang="tr-TR" b="1" dirty="0" err="1"/>
              <a:t>payload</a:t>
            </a:r>
            <a:r>
              <a:rPr lang="tr-TR" b="1" dirty="0"/>
              <a:t>): </a:t>
            </a:r>
            <a:r>
              <a:rPr lang="tr-TR" dirty="0"/>
              <a:t>Konteynere normal koşullarda konulabilen yük </a:t>
            </a:r>
            <a:r>
              <a:rPr lang="tr-TR" dirty="0" smtClean="0"/>
              <a:t>miktarıdır.</a:t>
            </a:r>
            <a:r>
              <a:rPr lang="tr-TR" dirty="0"/>
              <a:t> </a:t>
            </a:r>
            <a:r>
              <a:rPr lang="tr-TR" dirty="0" smtClean="0"/>
              <a:t>Bu </a:t>
            </a:r>
            <a:r>
              <a:rPr lang="tr-TR" dirty="0"/>
              <a:t>miktarın üst sınırı “azami yük” (maksimum </a:t>
            </a:r>
            <a:r>
              <a:rPr lang="tr-TR" dirty="0" err="1"/>
              <a:t>payload</a:t>
            </a:r>
            <a:r>
              <a:rPr lang="tr-TR" dirty="0"/>
              <a:t>) olarak bilinir. TEU (20 </a:t>
            </a:r>
            <a:r>
              <a:rPr lang="tr-TR" dirty="0" err="1"/>
              <a:t>feetlik</a:t>
            </a:r>
            <a:r>
              <a:rPr lang="tr-TR" dirty="0"/>
              <a:t>)  konteynerlerde  safi  yük,  konteynerin  parça  yük  veya  dökme  </a:t>
            </a:r>
            <a:r>
              <a:rPr lang="tr-TR" dirty="0" smtClean="0"/>
              <a:t>yük</a:t>
            </a:r>
            <a:r>
              <a:rPr lang="tr-TR" dirty="0"/>
              <a:t> </a:t>
            </a:r>
            <a:r>
              <a:rPr lang="tr-TR" dirty="0" smtClean="0"/>
              <a:t>konteyneri </a:t>
            </a:r>
            <a:r>
              <a:rPr lang="tr-TR" dirty="0"/>
              <a:t>oluşuna göre değişir. Parça yük konteynerinde azami yük 18.120 </a:t>
            </a:r>
            <a:r>
              <a:rPr lang="tr-TR" dirty="0" smtClean="0"/>
              <a:t>kg</a:t>
            </a:r>
            <a:r>
              <a:rPr lang="tr-TR" dirty="0"/>
              <a:t> </a:t>
            </a:r>
            <a:r>
              <a:rPr lang="tr-TR" dirty="0" smtClean="0"/>
              <a:t>iken </a:t>
            </a:r>
            <a:r>
              <a:rPr lang="tr-TR" dirty="0"/>
              <a:t>dökme yük konteynerinde 17.530 kg </a:t>
            </a:r>
            <a:r>
              <a:rPr lang="tr-TR" dirty="0" smtClean="0"/>
              <a:t>olabilmektedir.</a:t>
            </a:r>
            <a:r>
              <a:rPr lang="tr-TR" dirty="0"/>
              <a:t> </a:t>
            </a:r>
            <a:endParaRPr lang="en-US" dirty="0"/>
          </a:p>
          <a:p>
            <a:r>
              <a:rPr lang="tr-TR" b="1" dirty="0" smtClean="0"/>
              <a:t>Konteyner  </a:t>
            </a:r>
            <a:r>
              <a:rPr lang="tr-TR" b="1" dirty="0"/>
              <a:t>ağırlığı  (</a:t>
            </a:r>
            <a:r>
              <a:rPr lang="tr-TR" b="1" dirty="0" err="1"/>
              <a:t>gross</a:t>
            </a:r>
            <a:r>
              <a:rPr lang="tr-TR" b="1" dirty="0"/>
              <a:t>  </a:t>
            </a:r>
            <a:r>
              <a:rPr lang="tr-TR" b="1" dirty="0" err="1"/>
              <a:t>weight</a:t>
            </a:r>
            <a:r>
              <a:rPr lang="tr-TR" b="1" dirty="0"/>
              <a:t>):  </a:t>
            </a:r>
            <a:r>
              <a:rPr lang="tr-TR" dirty="0"/>
              <a:t>Konteynerin  içindeki  yüküyle  birlikte ağırlığıdır. Bunun azami yükle olan ağırlığı ise konteyner azami ağırlığı (</a:t>
            </a:r>
            <a:r>
              <a:rPr lang="tr-TR" dirty="0" err="1"/>
              <a:t>maximum</a:t>
            </a:r>
            <a:r>
              <a:rPr lang="tr-TR" dirty="0"/>
              <a:t> </a:t>
            </a:r>
            <a:r>
              <a:rPr lang="tr-TR" dirty="0" err="1"/>
              <a:t>gross</a:t>
            </a:r>
            <a:r>
              <a:rPr lang="tr-TR" dirty="0"/>
              <a:t> </a:t>
            </a:r>
            <a:r>
              <a:rPr lang="tr-TR" dirty="0" err="1"/>
              <a:t>weight</a:t>
            </a:r>
            <a:r>
              <a:rPr lang="tr-TR" dirty="0"/>
              <a:t>) olarak adlandırılır.</a:t>
            </a:r>
            <a:endParaRPr lang="en-US" dirty="0"/>
          </a:p>
          <a:p>
            <a:r>
              <a:rPr lang="tr-TR" dirty="0"/>
              <a:t> </a:t>
            </a:r>
            <a:r>
              <a:rPr lang="tr-TR" b="1" dirty="0" smtClean="0"/>
              <a:t>Konteyner </a:t>
            </a:r>
            <a:r>
              <a:rPr lang="tr-TR" b="1" dirty="0"/>
              <a:t>hacmi (</a:t>
            </a:r>
            <a:r>
              <a:rPr lang="tr-TR" b="1" dirty="0" err="1"/>
              <a:t>capacity</a:t>
            </a:r>
            <a:r>
              <a:rPr lang="tr-TR" b="1" dirty="0"/>
              <a:t>): </a:t>
            </a:r>
            <a:r>
              <a:rPr lang="tr-TR" dirty="0"/>
              <a:t>Konteynerin iç hacmi toplamıdır. Genellikle </a:t>
            </a:r>
            <a:r>
              <a:rPr lang="tr-TR" dirty="0" smtClean="0"/>
              <a:t>m3</a:t>
            </a:r>
            <a:r>
              <a:rPr lang="tr-TR" dirty="0"/>
              <a:t> </a:t>
            </a:r>
            <a:r>
              <a:rPr lang="tr-TR" dirty="0" smtClean="0"/>
              <a:t>olarak </a:t>
            </a:r>
            <a:r>
              <a:rPr lang="tr-TR" dirty="0"/>
              <a:t>gösterilir. “</a:t>
            </a:r>
            <a:r>
              <a:rPr lang="tr-TR" dirty="0" err="1"/>
              <a:t>Cuft</a:t>
            </a:r>
            <a:r>
              <a:rPr lang="tr-TR" dirty="0"/>
              <a:t>” olarak da gösterilmektedir.</a:t>
            </a:r>
            <a:endParaRPr lang="en-US" dirty="0"/>
          </a:p>
          <a:p>
            <a:endParaRPr lang="en-US" dirty="0"/>
          </a:p>
        </p:txBody>
      </p:sp>
    </p:spTree>
    <p:extLst>
      <p:ext uri="{BB962C8B-B14F-4D97-AF65-F5344CB8AC3E}">
        <p14:creationId xmlns:p14="http://schemas.microsoft.com/office/powerpoint/2010/main" val="83257737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677334" y="1581040"/>
            <a:ext cx="8596668" cy="3880773"/>
          </a:xfrm>
        </p:spPr>
        <p:txBody>
          <a:bodyPr/>
          <a:lstStyle/>
          <a:p>
            <a:r>
              <a:rPr lang="tr-TR" b="1" dirty="0"/>
              <a:t>Konteyner  ağzı   (açıklığı)   (</a:t>
            </a:r>
            <a:r>
              <a:rPr lang="tr-TR" b="1" dirty="0" err="1"/>
              <a:t>door</a:t>
            </a:r>
            <a:r>
              <a:rPr lang="tr-TR" b="1" dirty="0"/>
              <a:t>   </a:t>
            </a:r>
            <a:r>
              <a:rPr lang="tr-TR" b="1" dirty="0" err="1"/>
              <a:t>dimension</a:t>
            </a:r>
            <a:r>
              <a:rPr lang="tr-TR" b="1" dirty="0"/>
              <a:t>):   </a:t>
            </a:r>
            <a:r>
              <a:rPr lang="tr-TR" dirty="0"/>
              <a:t>Yükleme   ve   boşaltmanın yapılacağı  açıklığın  (kapının)  boyutlarıdır.  Yüklüklerde  yükün  alınıp verilmesine elverişli en az bir açıklık bulundurulmak zorundadır. Konteynerin ön veya arka yüzünde açılan kapıların, konteynerin iç </a:t>
            </a:r>
            <a:r>
              <a:rPr lang="tr-TR" dirty="0" err="1"/>
              <a:t>kesidine</a:t>
            </a:r>
            <a:r>
              <a:rPr lang="tr-TR" dirty="0"/>
              <a:t> eşit genişliği olacaktır.  Böylesi  kapıların  genişliği  228,6  cm,  yüksekliği  de  213,4  </a:t>
            </a:r>
            <a:r>
              <a:rPr lang="tr-TR" dirty="0" smtClean="0"/>
              <a:t>cm</a:t>
            </a:r>
            <a:r>
              <a:rPr lang="tr-TR" dirty="0"/>
              <a:t> </a:t>
            </a:r>
            <a:r>
              <a:rPr lang="tr-TR" dirty="0" smtClean="0"/>
              <a:t>olacaktır</a:t>
            </a:r>
            <a:r>
              <a:rPr lang="tr-TR" dirty="0"/>
              <a:t>. Ancak yüksekliği 8 kadem olan FEU (yani 40’lık) konteynerde </a:t>
            </a:r>
            <a:r>
              <a:rPr lang="tr-TR" dirty="0" smtClean="0"/>
              <a:t>kapı</a:t>
            </a:r>
            <a:r>
              <a:rPr lang="tr-TR" dirty="0"/>
              <a:t> </a:t>
            </a:r>
            <a:r>
              <a:rPr lang="tr-TR" dirty="0" smtClean="0"/>
              <a:t>(açıklık</a:t>
            </a:r>
            <a:r>
              <a:rPr lang="tr-TR" dirty="0"/>
              <a:t>) genişliği aynı (228,6 cm) iken yüksekliği 226,1 cm olacaktır</a:t>
            </a:r>
            <a:endParaRPr lang="en-US" dirty="0"/>
          </a:p>
        </p:txBody>
      </p:sp>
      <p:pic>
        <p:nvPicPr>
          <p:cNvPr id="665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3547" y="3740367"/>
            <a:ext cx="4550137" cy="282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72178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77334" y="953037"/>
            <a:ext cx="8596668" cy="5576552"/>
          </a:xfrm>
        </p:spPr>
        <p:txBody>
          <a:bodyPr>
            <a:normAutofit fontScale="92500" lnSpcReduction="10000"/>
          </a:bodyPr>
          <a:lstStyle/>
          <a:p>
            <a:r>
              <a:rPr lang="tr-TR" b="1" u="sng" dirty="0"/>
              <a:t>Konteyner yüklükleri</a:t>
            </a:r>
            <a:r>
              <a:rPr lang="tr-TR" b="1" dirty="0"/>
              <a:t>: </a:t>
            </a:r>
            <a:r>
              <a:rPr lang="tr-TR" dirty="0"/>
              <a:t>Çelik, alüminyum, </a:t>
            </a:r>
            <a:r>
              <a:rPr lang="tr-TR" dirty="0" err="1"/>
              <a:t>kontraplak</a:t>
            </a:r>
            <a:r>
              <a:rPr lang="tr-TR" dirty="0"/>
              <a:t>, fiberglas veya bunların karışımından üretilmiş malzemelerden yapılır. Yapım malzemesinin seçiminde, yüklüğün  kullanım  amacı  ön  planda  gelmektedir.  Yüklükler  temelde  dört çeşittir. Bunlar:</a:t>
            </a:r>
            <a:endParaRPr lang="en-US" dirty="0"/>
          </a:p>
          <a:p>
            <a:pPr marL="0" indent="0">
              <a:buNone/>
            </a:pPr>
            <a:r>
              <a:rPr lang="tr-TR" dirty="0" smtClean="0"/>
              <a:t>	·</a:t>
            </a:r>
            <a:r>
              <a:rPr lang="tr-TR" b="1" dirty="0" smtClean="0"/>
              <a:t>Dökme </a:t>
            </a:r>
            <a:r>
              <a:rPr lang="tr-TR" b="1" dirty="0"/>
              <a:t>yük konteyneri: </a:t>
            </a:r>
            <a:r>
              <a:rPr lang="tr-TR" dirty="0"/>
              <a:t>Dökme yüklerin taşınmasında kullanılır. Sıvı dökme yük için olanları tank biçimindedir. Kuru dökme yük için olanları ise parça yük konteyneri biçimlidir. Ancak dara ağırlığı ve konteyner ağırlığında farklılıklar söz konusudur.</a:t>
            </a:r>
            <a:endParaRPr lang="en-US" dirty="0"/>
          </a:p>
          <a:p>
            <a:pPr marL="0" indent="0">
              <a:buNone/>
            </a:pPr>
            <a:r>
              <a:rPr lang="tr-TR" dirty="0" smtClean="0"/>
              <a:t>	·</a:t>
            </a:r>
            <a:r>
              <a:rPr lang="tr-TR" b="1" dirty="0" smtClean="0"/>
              <a:t>Parça </a:t>
            </a:r>
            <a:r>
              <a:rPr lang="tr-TR" b="1" dirty="0"/>
              <a:t>yük (kırkambar) konteyneri: </a:t>
            </a:r>
            <a:r>
              <a:rPr lang="tr-TR" dirty="0"/>
              <a:t>Ambalajlı yüklerin taşınmasında kullanılır. Bazılarının üstü açıktır, bazılarında bir uçta kapı bulunur, bazılarının hem üstü hem de yanları açıktır. Bazı yüklükler ise havalandırma tertibatlı olabilmektedir.</a:t>
            </a:r>
            <a:endParaRPr lang="en-US" dirty="0"/>
          </a:p>
          <a:p>
            <a:pPr marL="0" indent="0">
              <a:buNone/>
            </a:pPr>
            <a:r>
              <a:rPr lang="tr-TR" dirty="0" smtClean="0"/>
              <a:t>	·</a:t>
            </a:r>
            <a:r>
              <a:rPr lang="tr-TR" b="1" dirty="0" err="1" smtClean="0"/>
              <a:t>Frigofrik</a:t>
            </a:r>
            <a:r>
              <a:rPr lang="tr-TR" b="1" dirty="0" smtClean="0"/>
              <a:t>   </a:t>
            </a:r>
            <a:r>
              <a:rPr lang="tr-TR" b="1" dirty="0"/>
              <a:t>konteyner:   </a:t>
            </a:r>
            <a:r>
              <a:rPr lang="tr-TR" dirty="0"/>
              <a:t>Soğutulmuş   (ya   da   dondurulmuş)   yüklerin taşınmasına   elverişlidir.   Yalıtımlı   olan   bu   türler,   sefer   sırasında taşıyıcının devresinden yararlanarak soğutma işlevini sürdürür. Yalıtım nedeniyle </a:t>
            </a:r>
            <a:r>
              <a:rPr lang="tr-TR" dirty="0" err="1"/>
              <a:t>frigofrik</a:t>
            </a:r>
            <a:r>
              <a:rPr lang="tr-TR" dirty="0"/>
              <a:t> konteynerlerin iç hacimleri parça yük konteynerlerine göre % 10 daha az olur (Örneğin 40’lık bir parça yük konteyneri 60,5 m3 hacminde iken yine 40’lık </a:t>
            </a:r>
            <a:r>
              <a:rPr lang="tr-TR" dirty="0" err="1"/>
              <a:t>frigofrik</a:t>
            </a:r>
            <a:r>
              <a:rPr lang="tr-TR" dirty="0"/>
              <a:t> konteyner 56,8 m3tür.). Konteyner yalıtımı, yalıtımın kalitesine göre değişmekle birlikte konteynerdeki </a:t>
            </a:r>
            <a:r>
              <a:rPr lang="tr-TR" dirty="0" smtClean="0"/>
              <a:t>ısıyı</a:t>
            </a:r>
            <a:r>
              <a:rPr lang="tr-TR" dirty="0"/>
              <a:t> </a:t>
            </a:r>
            <a:r>
              <a:rPr lang="tr-TR" dirty="0" smtClean="0"/>
              <a:t>5 </a:t>
            </a:r>
            <a:r>
              <a:rPr lang="tr-TR" dirty="0"/>
              <a:t>ile 15 saat koruyabilecek elverişliliktedir. Yalıtım malzemesi olarak da cam yünü, mantar, köpük ve fiberglas kullanılmaktadır. Yalıtma düzeni</a:t>
            </a:r>
            <a:r>
              <a:rPr lang="tr-TR" dirty="0" smtClean="0"/>
              <a:t>,</a:t>
            </a:r>
            <a:r>
              <a:rPr lang="tr-TR" dirty="0"/>
              <a:t> </a:t>
            </a:r>
            <a:r>
              <a:rPr lang="tr-TR" dirty="0" smtClean="0"/>
              <a:t>+</a:t>
            </a:r>
            <a:r>
              <a:rPr lang="tr-TR" dirty="0"/>
              <a:t>20 ile -30 ºC arasındaki ısının korunmasına uygundur.</a:t>
            </a:r>
            <a:endParaRPr lang="en-US" dirty="0"/>
          </a:p>
          <a:p>
            <a:pPr marL="0" indent="0">
              <a:buNone/>
            </a:pPr>
            <a:r>
              <a:rPr lang="tr-TR" dirty="0" smtClean="0"/>
              <a:t>	·</a:t>
            </a:r>
            <a:r>
              <a:rPr lang="tr-TR" b="1" dirty="0" smtClean="0"/>
              <a:t>Özel </a:t>
            </a:r>
            <a:r>
              <a:rPr lang="tr-TR" b="1" dirty="0"/>
              <a:t>amaçlı konteyner: </a:t>
            </a:r>
            <a:r>
              <a:rPr lang="tr-TR" dirty="0"/>
              <a:t>Belli bir amaca yönelik yapılmış (evcil hayvan konteyneri vb.) konteynerdir</a:t>
            </a:r>
            <a:r>
              <a:rPr lang="tr-TR" dirty="0" smtClean="0"/>
              <a:t>.</a:t>
            </a:r>
            <a:endParaRPr lang="en-US" dirty="0"/>
          </a:p>
        </p:txBody>
      </p:sp>
    </p:spTree>
    <p:extLst>
      <p:ext uri="{BB962C8B-B14F-4D97-AF65-F5344CB8AC3E}">
        <p14:creationId xmlns:p14="http://schemas.microsoft.com/office/powerpoint/2010/main" val="390324865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61424" y="589366"/>
            <a:ext cx="8596668" cy="3880773"/>
          </a:xfrm>
        </p:spPr>
        <p:txBody>
          <a:bodyPr/>
          <a:lstStyle/>
          <a:p>
            <a:r>
              <a:rPr lang="tr-TR" dirty="0"/>
              <a:t>Konteynere, boyutları ve ağırlıkları farklı çeşitli yükler yüklenebilmektedir. Yüklerde ağırlık ve hacim arasındaki ilişki, istif faktörü (</a:t>
            </a:r>
            <a:r>
              <a:rPr lang="tr-TR" dirty="0" err="1"/>
              <a:t>stowage</a:t>
            </a:r>
            <a:r>
              <a:rPr lang="tr-TR" dirty="0"/>
              <a:t> </a:t>
            </a:r>
            <a:r>
              <a:rPr lang="tr-TR" dirty="0" err="1"/>
              <a:t>factor</a:t>
            </a:r>
            <a:r>
              <a:rPr lang="tr-TR" dirty="0"/>
              <a:t>) (</a:t>
            </a:r>
            <a:r>
              <a:rPr lang="tr-TR" dirty="0" err="1"/>
              <a:t>st.f</a:t>
            </a:r>
            <a:r>
              <a:rPr lang="tr-TR" dirty="0"/>
              <a:t>.) ile sağlanır.</a:t>
            </a:r>
            <a:endParaRPr lang="en-US" dirty="0"/>
          </a:p>
          <a:p>
            <a:r>
              <a:rPr lang="tr-TR" dirty="0" smtClean="0"/>
              <a:t>İstif </a:t>
            </a:r>
            <a:r>
              <a:rPr lang="tr-TR" dirty="0"/>
              <a:t>faktörü, 1 ton yükün kapladığı hacimdir. Uygulamada bu hacim kadem-küp (</a:t>
            </a:r>
            <a:r>
              <a:rPr lang="tr-TR" dirty="0" err="1"/>
              <a:t>cuft</a:t>
            </a:r>
            <a:r>
              <a:rPr lang="tr-TR" dirty="0"/>
              <a:t>) veya metreküp (cum) olarak ifade edilir. Buna göre istif faktörü 50 olan bir yük, tonu 50 </a:t>
            </a:r>
            <a:r>
              <a:rPr lang="tr-TR" dirty="0" err="1"/>
              <a:t>cuft</a:t>
            </a:r>
            <a:r>
              <a:rPr lang="tr-TR" dirty="0"/>
              <a:t> yer kaplayan yük demektir. Bu yükün m3 cinsinden gereksindirdiği hacim 1,4 </a:t>
            </a:r>
            <a:r>
              <a:rPr lang="tr-TR" dirty="0" err="1"/>
              <a:t>cum’dur</a:t>
            </a:r>
            <a:r>
              <a:rPr lang="tr-TR" dirty="0"/>
              <a:t>.</a:t>
            </a:r>
            <a:endParaRPr lang="en-US" dirty="0"/>
          </a:p>
          <a:p>
            <a:endParaRPr lang="en-US" dirty="0"/>
          </a:p>
        </p:txBody>
      </p:sp>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6861" y="2730320"/>
            <a:ext cx="4797443" cy="3709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2984280" y="6439659"/>
            <a:ext cx="4082603" cy="369332"/>
          </a:xfrm>
          <a:prstGeom prst="rect">
            <a:avLst/>
          </a:prstGeom>
          <a:noFill/>
        </p:spPr>
        <p:txBody>
          <a:bodyPr wrap="square" rtlCol="0">
            <a:spAutoFit/>
          </a:bodyPr>
          <a:lstStyle/>
          <a:p>
            <a:pPr algn="ctr"/>
            <a:r>
              <a:rPr lang="tr-TR" b="1" dirty="0"/>
              <a:t>Konteyner istif </a:t>
            </a:r>
            <a:r>
              <a:rPr lang="tr-TR" b="1" dirty="0" smtClean="0"/>
              <a:t>faktörü</a:t>
            </a:r>
            <a:endParaRPr lang="en-US" dirty="0"/>
          </a:p>
        </p:txBody>
      </p:sp>
    </p:spTree>
    <p:extLst>
      <p:ext uri="{BB962C8B-B14F-4D97-AF65-F5344CB8AC3E}">
        <p14:creationId xmlns:p14="http://schemas.microsoft.com/office/powerpoint/2010/main" val="2235963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77334" y="1661375"/>
            <a:ext cx="8596668" cy="4379987"/>
          </a:xfrm>
        </p:spPr>
        <p:txBody>
          <a:bodyPr>
            <a:normAutofit fontScale="92500" lnSpcReduction="10000"/>
          </a:bodyPr>
          <a:lstStyle/>
          <a:p>
            <a:r>
              <a:rPr lang="tr-TR" dirty="0"/>
              <a:t>Her geçen yıl ahşap paletlerin satışı ucuzluğu, tehlikesiz kırılması ve geri dönüşümlü olması nedeniyle artmaktadır. Ahşap paletler preslenmiş tahta lifleri, talaş ve organik reçinelerin bir kombinasyonudur. Kalıplanarak imal edildiğinden hem istenilen şekil kolayca verilir hem de çivi kullanımı yoktur.</a:t>
            </a:r>
            <a:endParaRPr lang="en-US" dirty="0"/>
          </a:p>
          <a:p>
            <a:r>
              <a:rPr lang="tr-TR" dirty="0" smtClean="0"/>
              <a:t>Plastik </a:t>
            </a:r>
            <a:r>
              <a:rPr lang="tr-TR" dirty="0"/>
              <a:t>ve metal plakadan yapılan paletler ise ilk yatırım maliyeti açısından pahalı olsalar da uzun kullanım sürelerinden dolayı avantajlıdır. Gerekli temizleme ile yeniden kullanımları mümkündür.</a:t>
            </a:r>
            <a:endParaRPr lang="en-US" dirty="0"/>
          </a:p>
          <a:p>
            <a:r>
              <a:rPr lang="tr-TR" dirty="0" smtClean="0"/>
              <a:t>Palet </a:t>
            </a:r>
            <a:r>
              <a:rPr lang="tr-TR" dirty="0"/>
              <a:t>formunda en önemli ayrıntı, paletlerin alt tarafında </a:t>
            </a:r>
            <a:r>
              <a:rPr lang="tr-TR" dirty="0" err="1"/>
              <a:t>forklift</a:t>
            </a:r>
            <a:r>
              <a:rPr lang="tr-TR" dirty="0"/>
              <a:t> kollarına uygun kanalların yapılmasıdır.</a:t>
            </a:r>
            <a:endParaRPr lang="en-US" dirty="0"/>
          </a:p>
          <a:p>
            <a:r>
              <a:rPr lang="tr-TR" dirty="0"/>
              <a:t> </a:t>
            </a:r>
            <a:r>
              <a:rPr lang="tr-TR" dirty="0" smtClean="0"/>
              <a:t>Yükler</a:t>
            </a:r>
            <a:r>
              <a:rPr lang="tr-TR" dirty="0"/>
              <a:t>,  ambarlarda  ve  fabrika  içinde  kolay  sevk  edilebilmeleri  için  tane  mal hâlindedir. Tane malların sevkiyatında </a:t>
            </a:r>
            <a:r>
              <a:rPr lang="tr-TR" dirty="0" err="1"/>
              <a:t>paletimsi</a:t>
            </a:r>
            <a:r>
              <a:rPr lang="tr-TR" dirty="0"/>
              <a:t> adı verilen araçlar kullanılır.</a:t>
            </a:r>
            <a:endParaRPr lang="en-US" dirty="0"/>
          </a:p>
          <a:p>
            <a:r>
              <a:rPr lang="tr-TR" dirty="0" smtClean="0"/>
              <a:t>Bu </a:t>
            </a:r>
            <a:r>
              <a:rPr lang="tr-TR" dirty="0"/>
              <a:t>yöntem kullanılarak yapılacak birim istifleme ve nakliye işlemleri, fabrika içi transport maliyetlerinin en aza inmesine ve sistemin en verimli şekilde çalışmasına imkân verir. Ayrıca paletler üzerinde yapılan taşıma, depolama ve istifleme işlemlerinde de belirli bir düzen oluşturarak önemli ölçüde verimlilik artışı sağlamaktadır.</a:t>
            </a:r>
            <a:endParaRPr lang="en-US" dirty="0"/>
          </a:p>
          <a:p>
            <a:endParaRPr lang="en-US" dirty="0"/>
          </a:p>
        </p:txBody>
      </p:sp>
    </p:spTree>
    <p:extLst>
      <p:ext uri="{BB962C8B-B14F-4D97-AF65-F5344CB8AC3E}">
        <p14:creationId xmlns:p14="http://schemas.microsoft.com/office/powerpoint/2010/main" val="38086287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r>
              <a:rPr lang="tr-TR" dirty="0"/>
              <a:t>İstif faktörü (katsayı) büyüdükçe yükün birim ağırlığının (yani tonunun) kapladığı hacim de büyür, tersine durumda da küçülür. Dolayısıyla hafif ve hacimli yüklerin istif katsayısı büyük olur. Yük ağırlaştıkça bu katsayı küçülür. Demir cevherinin (dökme) istif faktörü ile pamuğun istif faktörünü (balya) buna örnek olarak gösterebiliriz. Buna göre demir cevheri ile yüklenecek bir konteyner, ağırlığını aldığı hâlde içinde boş hacim kalır. </a:t>
            </a:r>
            <a:r>
              <a:rPr lang="tr-TR" dirty="0" smtClean="0"/>
              <a:t>Aynı</a:t>
            </a:r>
            <a:r>
              <a:rPr lang="tr-TR" dirty="0"/>
              <a:t> </a:t>
            </a:r>
            <a:r>
              <a:rPr lang="tr-TR" dirty="0" smtClean="0"/>
              <a:t>konteynere </a:t>
            </a:r>
            <a:r>
              <a:rPr lang="tr-TR" dirty="0"/>
              <a:t>pamuk yüklendiğinde ise konteyner hacmini aldığı hâlde ağırlık yönünden tam yüke ulaşamaz.</a:t>
            </a:r>
            <a:endParaRPr lang="en-US" dirty="0"/>
          </a:p>
          <a:p>
            <a:endParaRPr lang="en-US" dirty="0"/>
          </a:p>
        </p:txBody>
      </p:sp>
    </p:spTree>
    <p:extLst>
      <p:ext uri="{BB962C8B-B14F-4D97-AF65-F5344CB8AC3E}">
        <p14:creationId xmlns:p14="http://schemas.microsoft.com/office/powerpoint/2010/main" val="255295157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2.3.2. Konteyner </a:t>
            </a:r>
            <a:r>
              <a:rPr lang="tr-TR" b="1" dirty="0" smtClean="0"/>
              <a:t>Yüklemesi</a:t>
            </a:r>
            <a:endParaRPr lang="en-US" dirty="0"/>
          </a:p>
        </p:txBody>
      </p:sp>
      <p:sp>
        <p:nvSpPr>
          <p:cNvPr id="3" name="İçerik Yer Tutucusu 2"/>
          <p:cNvSpPr>
            <a:spLocks noGrp="1"/>
          </p:cNvSpPr>
          <p:nvPr>
            <p:ph idx="1"/>
          </p:nvPr>
        </p:nvSpPr>
        <p:spPr/>
        <p:txBody>
          <a:bodyPr/>
          <a:lstStyle/>
          <a:p>
            <a:r>
              <a:rPr lang="tr-TR" dirty="0"/>
              <a:t>Konteyner yüklemesi öncelikle konteynerin görsel denetimi ile başlar.</a:t>
            </a:r>
            <a:endParaRPr lang="en-US" dirty="0"/>
          </a:p>
          <a:p>
            <a:endParaRPr lang="en-US" dirty="0"/>
          </a:p>
        </p:txBody>
      </p:sp>
    </p:spTree>
    <p:extLst>
      <p:ext uri="{BB962C8B-B14F-4D97-AF65-F5344CB8AC3E}">
        <p14:creationId xmlns:p14="http://schemas.microsoft.com/office/powerpoint/2010/main" val="193105511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2.3.2.1.  Yükleme Öncesi Görsel </a:t>
            </a:r>
            <a:r>
              <a:rPr lang="tr-TR" b="1" dirty="0" smtClean="0"/>
              <a:t>Denetleme</a:t>
            </a:r>
            <a:endParaRPr lang="en-US" dirty="0"/>
          </a:p>
        </p:txBody>
      </p:sp>
      <p:sp>
        <p:nvSpPr>
          <p:cNvPr id="3" name="İçerik Yer Tutucusu 2"/>
          <p:cNvSpPr>
            <a:spLocks noGrp="1"/>
          </p:cNvSpPr>
          <p:nvPr>
            <p:ph idx="1"/>
          </p:nvPr>
        </p:nvSpPr>
        <p:spPr/>
        <p:txBody>
          <a:bodyPr/>
          <a:lstStyle/>
          <a:p>
            <a:r>
              <a:rPr lang="tr-TR" dirty="0"/>
              <a:t>Bir konteynerin yapısal dayanımı büyük ölçüde köşe desteklerini, köşe tertibatlarını, başlıca boyuna parçasını ve uç çerçeveyi oluşturan üst ve alt çapraz elemanlarını oluşturan çerçevenin bütünlüğüne dayanmaktadır. Konteynerin sağlamlığını yitirdiğine dair bir kanıt varsa konteyner kullanılmamalıdır.</a:t>
            </a:r>
            <a:endParaRPr lang="en-US" dirty="0"/>
          </a:p>
          <a:p>
            <a:endParaRPr lang="en-US" dirty="0"/>
          </a:p>
        </p:txBody>
      </p:sp>
    </p:spTree>
    <p:extLst>
      <p:ext uri="{BB962C8B-B14F-4D97-AF65-F5344CB8AC3E}">
        <p14:creationId xmlns:p14="http://schemas.microsoft.com/office/powerpoint/2010/main" val="291080132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6645498" y="2160589"/>
            <a:ext cx="2628503" cy="3880773"/>
          </a:xfrm>
        </p:spPr>
        <p:txBody>
          <a:bodyPr>
            <a:normAutofit/>
          </a:bodyPr>
          <a:lstStyle/>
          <a:p>
            <a:r>
              <a:rPr lang="tr-TR" b="1" dirty="0" smtClean="0"/>
              <a:t>1</a:t>
            </a:r>
            <a:r>
              <a:rPr lang="tr-TR" b="1" dirty="0"/>
              <a:t>. </a:t>
            </a:r>
            <a:r>
              <a:rPr lang="tr-TR" dirty="0"/>
              <a:t>Köşe dökümleri</a:t>
            </a:r>
            <a:endParaRPr lang="en-US" dirty="0"/>
          </a:p>
          <a:p>
            <a:r>
              <a:rPr lang="tr-TR" b="1" dirty="0" smtClean="0"/>
              <a:t>2</a:t>
            </a:r>
            <a:r>
              <a:rPr lang="tr-TR" b="1" dirty="0"/>
              <a:t>. </a:t>
            </a:r>
            <a:r>
              <a:rPr lang="tr-TR" dirty="0"/>
              <a:t>Çerçevelerde ve duvarlarda kaynak</a:t>
            </a:r>
            <a:endParaRPr lang="en-US" dirty="0"/>
          </a:p>
          <a:p>
            <a:r>
              <a:rPr lang="tr-TR" b="1" dirty="0" smtClean="0"/>
              <a:t>3</a:t>
            </a:r>
            <a:r>
              <a:rPr lang="tr-TR" b="1" dirty="0"/>
              <a:t>. </a:t>
            </a:r>
            <a:r>
              <a:rPr lang="tr-TR" dirty="0"/>
              <a:t>Duvarlar, zemin ve tavan</a:t>
            </a:r>
            <a:endParaRPr lang="en-US" dirty="0"/>
          </a:p>
          <a:p>
            <a:r>
              <a:rPr lang="tr-TR" b="1" dirty="0" smtClean="0"/>
              <a:t>4</a:t>
            </a:r>
            <a:r>
              <a:rPr lang="tr-TR" b="1" dirty="0"/>
              <a:t>. </a:t>
            </a:r>
            <a:r>
              <a:rPr lang="tr-TR" dirty="0"/>
              <a:t>Kapı kapakları</a:t>
            </a:r>
            <a:endParaRPr lang="en-US" dirty="0"/>
          </a:p>
          <a:p>
            <a:endParaRPr lang="en-US" dirty="0"/>
          </a:p>
        </p:txBody>
      </p:sp>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3174"/>
            <a:ext cx="642435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724459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lnSpcReduction="10000"/>
          </a:bodyPr>
          <a:lstStyle/>
          <a:p>
            <a:r>
              <a:rPr lang="tr-TR" dirty="0"/>
              <a:t>Bir konteynerin duvarları, zemini ve tavanı iyi durumda olmalı ve biçimleri önemli ölçüde bozulmamış olmalıdır.</a:t>
            </a:r>
            <a:endParaRPr lang="en-US" dirty="0"/>
          </a:p>
          <a:p>
            <a:r>
              <a:rPr lang="tr-TR" dirty="0" smtClean="0"/>
              <a:t>Bir </a:t>
            </a:r>
            <a:r>
              <a:rPr lang="tr-TR" dirty="0"/>
              <a:t>konteynerin kapıları düzgün biçimde çalışmalıdır ve emniyetle kilitlenebilmeli ve kapalı durumda mühürlenebilmelidir ve düzgün biçimde açık durumda kalabilmelidir. Uluslararası   sefer   hâlindeki   bir   konteyner   kapısına,   mevcut   Uluslararası   Güvenli Konteynerler (CSC) Konvansiyonu, güvenlik onay plakası takılmalıdır.</a:t>
            </a:r>
            <a:endParaRPr lang="en-US" dirty="0"/>
          </a:p>
          <a:p>
            <a:r>
              <a:rPr lang="tr-TR" dirty="0" smtClean="0"/>
              <a:t>Aşağıda </a:t>
            </a:r>
            <a:r>
              <a:rPr lang="tr-TR" dirty="0"/>
              <a:t>gösterilen modele uygun olan Güvenlik Onayı Plakası en az 200 mm x100 mm ölçülerinde, sabit, korozyona uğramayan, yanmaz dikdörtgen şeklinde olacaktır. Minimum  harf  yüksekliği  8  mm  olan  “CSC  </a:t>
            </a:r>
            <a:r>
              <a:rPr lang="tr-TR" dirty="0" err="1"/>
              <a:t>Safety</a:t>
            </a:r>
            <a:r>
              <a:rPr lang="tr-TR" dirty="0"/>
              <a:t>  </a:t>
            </a:r>
            <a:r>
              <a:rPr lang="tr-TR" dirty="0" err="1"/>
              <a:t>Approval</a:t>
            </a:r>
            <a:r>
              <a:rPr lang="tr-TR" dirty="0"/>
              <a:t>”  ifadesi  damgalanarak kabartma ile veya sabit ve okunabilir diğer bir yolla plaka üzerine işaretlenecektir. Tüm diğer harfler ve rakamların yüksekliği en az 5 mm olacaktır</a:t>
            </a:r>
            <a:r>
              <a:rPr lang="tr-TR" dirty="0" smtClean="0"/>
              <a:t>.</a:t>
            </a:r>
            <a:endParaRPr lang="en-US" dirty="0"/>
          </a:p>
        </p:txBody>
      </p:sp>
    </p:spTree>
    <p:extLst>
      <p:ext uri="{BB962C8B-B14F-4D97-AF65-F5344CB8AC3E}">
        <p14:creationId xmlns:p14="http://schemas.microsoft.com/office/powerpoint/2010/main" val="246269107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104" y="609600"/>
            <a:ext cx="7618139" cy="5348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4735884" y="6097199"/>
            <a:ext cx="1403797" cy="369332"/>
          </a:xfrm>
          <a:prstGeom prst="rect">
            <a:avLst/>
          </a:prstGeom>
          <a:noFill/>
        </p:spPr>
        <p:txBody>
          <a:bodyPr wrap="square" rtlCol="0">
            <a:spAutoFit/>
          </a:bodyPr>
          <a:lstStyle/>
          <a:p>
            <a:pPr algn="ctr"/>
            <a:r>
              <a:rPr lang="tr-TR" b="1" dirty="0" smtClean="0"/>
              <a:t>CSC plakası</a:t>
            </a:r>
            <a:endParaRPr lang="en-US" dirty="0"/>
          </a:p>
        </p:txBody>
      </p:sp>
    </p:spTree>
    <p:extLst>
      <p:ext uri="{BB962C8B-B14F-4D97-AF65-F5344CB8AC3E}">
        <p14:creationId xmlns:p14="http://schemas.microsoft.com/office/powerpoint/2010/main" val="69536074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77334" y="476519"/>
            <a:ext cx="8596668" cy="5564844"/>
          </a:xfrm>
        </p:spPr>
        <p:txBody>
          <a:bodyPr>
            <a:normAutofit lnSpcReduction="10000"/>
          </a:bodyPr>
          <a:lstStyle/>
          <a:p>
            <a:r>
              <a:rPr lang="tr-TR" b="1" dirty="0"/>
              <a:t>1.  </a:t>
            </a:r>
            <a:r>
              <a:rPr lang="tr-TR" dirty="0"/>
              <a:t>Onay ülkesi ve onay referansı (Onay ülkesi, uluslararası kara yolu trafiğinde motorlu vasıtaların tescil ülkesini ifade eden belirleyici harfler vasıtasıyla gösterilecektir.)</a:t>
            </a:r>
            <a:endParaRPr lang="en-US" dirty="0"/>
          </a:p>
          <a:p>
            <a:r>
              <a:rPr lang="tr-TR" b="1" dirty="0"/>
              <a:t>2.  </a:t>
            </a:r>
            <a:r>
              <a:rPr lang="tr-TR" dirty="0"/>
              <a:t>Üretim tarihi (ay ve yıl)</a:t>
            </a:r>
            <a:endParaRPr lang="en-US" dirty="0"/>
          </a:p>
          <a:p>
            <a:r>
              <a:rPr lang="tr-TR" b="1" dirty="0"/>
              <a:t>3.  </a:t>
            </a:r>
            <a:r>
              <a:rPr lang="tr-TR" dirty="0"/>
              <a:t>Konteynerin üreticisini belirleyici numara veya numarası bilinmeyen mevcut konteynerlerde, idare tarafından verilen numara</a:t>
            </a:r>
            <a:endParaRPr lang="en-US" dirty="0"/>
          </a:p>
          <a:p>
            <a:r>
              <a:rPr lang="tr-TR" b="1" dirty="0"/>
              <a:t>4.  </a:t>
            </a:r>
            <a:r>
              <a:rPr lang="tr-TR" dirty="0"/>
              <a:t>Maksimum brüt çalışma ağırlığı (kg ve </a:t>
            </a:r>
            <a:r>
              <a:rPr lang="tr-TR" dirty="0" err="1"/>
              <a:t>lb</a:t>
            </a:r>
            <a:r>
              <a:rPr lang="tr-TR" dirty="0"/>
              <a:t>)</a:t>
            </a:r>
            <a:endParaRPr lang="en-US" dirty="0"/>
          </a:p>
          <a:p>
            <a:r>
              <a:rPr lang="tr-TR" b="1" dirty="0"/>
              <a:t>5.  </a:t>
            </a:r>
            <a:r>
              <a:rPr lang="tr-TR" dirty="0"/>
              <a:t>1,8 g’da izin verilen istifleme ağırlığı (kg ve </a:t>
            </a:r>
            <a:r>
              <a:rPr lang="tr-TR" dirty="0" err="1"/>
              <a:t>lb</a:t>
            </a:r>
            <a:r>
              <a:rPr lang="tr-TR" dirty="0"/>
              <a:t>)</a:t>
            </a:r>
            <a:endParaRPr lang="en-US" dirty="0"/>
          </a:p>
          <a:p>
            <a:r>
              <a:rPr lang="tr-TR" b="1" dirty="0"/>
              <a:t>6.  </a:t>
            </a:r>
            <a:r>
              <a:rPr lang="tr-TR" dirty="0"/>
              <a:t>Enine istifleme testi ile ilgili yük değeri (kg ve </a:t>
            </a:r>
            <a:r>
              <a:rPr lang="tr-TR" dirty="0" err="1"/>
              <a:t>lb</a:t>
            </a:r>
            <a:r>
              <a:rPr lang="tr-TR" dirty="0"/>
              <a:t>)</a:t>
            </a:r>
            <a:endParaRPr lang="en-US" dirty="0"/>
          </a:p>
          <a:p>
            <a:r>
              <a:rPr lang="tr-TR" b="1" dirty="0" smtClean="0"/>
              <a:t>7</a:t>
            </a:r>
            <a:r>
              <a:rPr lang="tr-TR" b="1" dirty="0"/>
              <a:t>.  </a:t>
            </a:r>
            <a:r>
              <a:rPr lang="tr-TR" dirty="0"/>
              <a:t>Uç cidarlar, izin verilen maksimum taşınan yükün 0,4 katından daha az veya daha fazla bir yüke dayanabilecek şekilde dizayn edilmişse (</a:t>
            </a:r>
            <a:r>
              <a:rPr lang="tr-TR" dirty="0" smtClean="0"/>
              <a:t>yani</a:t>
            </a:r>
            <a:r>
              <a:rPr lang="tr-TR" dirty="0"/>
              <a:t> </a:t>
            </a:r>
            <a:r>
              <a:rPr lang="tr-TR" dirty="0" smtClean="0"/>
              <a:t>0,4 </a:t>
            </a:r>
            <a:r>
              <a:rPr lang="tr-TR" dirty="0"/>
              <a:t>P) uç cidarın mukavemeti plaka üzerine yazılacaktır.</a:t>
            </a:r>
            <a:endParaRPr lang="en-US" dirty="0"/>
          </a:p>
          <a:p>
            <a:r>
              <a:rPr lang="tr-TR" b="1" dirty="0"/>
              <a:t>8.  </a:t>
            </a:r>
            <a:r>
              <a:rPr lang="tr-TR" dirty="0"/>
              <a:t>Yan cidarlar, izin verilen maksimum taşınan yükün 0,6 katından daha az veya daha fazla bir yüke dayanabilecek şekilde dizayn edilmişse (</a:t>
            </a:r>
            <a:r>
              <a:rPr lang="tr-TR" dirty="0" smtClean="0"/>
              <a:t>yani</a:t>
            </a:r>
            <a:r>
              <a:rPr lang="tr-TR" dirty="0"/>
              <a:t> </a:t>
            </a:r>
            <a:r>
              <a:rPr lang="tr-TR" dirty="0" smtClean="0"/>
              <a:t>0,6 </a:t>
            </a:r>
            <a:r>
              <a:rPr lang="tr-TR" dirty="0"/>
              <a:t>P) yan cidarın mukavemeti plaka üzerine yazılacaktır.</a:t>
            </a:r>
            <a:endParaRPr lang="en-US" dirty="0"/>
          </a:p>
          <a:p>
            <a:r>
              <a:rPr lang="tr-TR" b="1" dirty="0"/>
              <a:t>9.  </a:t>
            </a:r>
            <a:r>
              <a:rPr lang="tr-TR" dirty="0"/>
              <a:t>Yeni konteynerler için ilk bakım muayene tarihi (ay ve yıl) ve plaka bu amaçla kullanılıyorsa daha sonraki bakım ve muayene tarihleri (ay ve yıl) yazılacaktır</a:t>
            </a:r>
            <a:r>
              <a:rPr lang="tr-TR" dirty="0" smtClean="0"/>
              <a:t>.</a:t>
            </a:r>
            <a:endParaRPr lang="en-US" dirty="0"/>
          </a:p>
        </p:txBody>
      </p:sp>
    </p:spTree>
    <p:extLst>
      <p:ext uri="{BB962C8B-B14F-4D97-AF65-F5344CB8AC3E}">
        <p14:creationId xmlns:p14="http://schemas.microsoft.com/office/powerpoint/2010/main" val="395202983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323506"/>
            <a:ext cx="8596668" cy="1320800"/>
          </a:xfrm>
        </p:spPr>
        <p:txBody>
          <a:bodyPr>
            <a:normAutofit/>
          </a:bodyPr>
          <a:lstStyle/>
          <a:p>
            <a:r>
              <a:rPr lang="tr-TR" b="1" dirty="0"/>
              <a:t>2.3.2.2. Konteynerin Yerleştirilmesi ve </a:t>
            </a:r>
            <a:r>
              <a:rPr lang="tr-TR" b="1" dirty="0" smtClean="0"/>
              <a:t>İstiflenmesi</a:t>
            </a:r>
            <a:endParaRPr lang="en-US" dirty="0"/>
          </a:p>
        </p:txBody>
      </p:sp>
      <p:sp>
        <p:nvSpPr>
          <p:cNvPr id="3" name="İçerik Yer Tutucusu 2"/>
          <p:cNvSpPr>
            <a:spLocks noGrp="1"/>
          </p:cNvSpPr>
          <p:nvPr>
            <p:ph idx="1"/>
          </p:nvPr>
        </p:nvSpPr>
        <p:spPr>
          <a:xfrm>
            <a:off x="677334" y="1761344"/>
            <a:ext cx="8596668" cy="3880773"/>
          </a:xfrm>
        </p:spPr>
        <p:txBody>
          <a:bodyPr/>
          <a:lstStyle/>
          <a:p>
            <a:r>
              <a:rPr lang="tr-TR" dirty="0"/>
              <a:t>Uluslararası taşımaya hazırlanan yükler için en önemli konu, uygun koşullarda yerleştirilme ve istiflenmedir. Eşya, sabit ve emniyetli olmalıdır. Yük, taşıma aracı ve/veya konteynerin taşıma sırasındaki hareketlerden etkilenmemesi için sağlam olarak yerleştirilmelidir</a:t>
            </a:r>
            <a:r>
              <a:rPr lang="tr-TR" dirty="0" smtClean="0"/>
              <a:t>.</a:t>
            </a:r>
            <a:endParaRPr lang="en-US" dirty="0"/>
          </a:p>
        </p:txBody>
      </p:sp>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3135915"/>
            <a:ext cx="5236939" cy="3350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6065949" y="3135914"/>
            <a:ext cx="4597758" cy="2862322"/>
          </a:xfrm>
          <a:prstGeom prst="rect">
            <a:avLst/>
          </a:prstGeom>
          <a:noFill/>
        </p:spPr>
        <p:txBody>
          <a:bodyPr wrap="square" rtlCol="0">
            <a:spAutoFit/>
          </a:bodyPr>
          <a:lstStyle/>
          <a:p>
            <a:r>
              <a:rPr lang="tr-TR" dirty="0"/>
              <a:t>Taşıma ambalajının içindeki ürünün hareketi, hasara neden olacağından ürünün sabit ve emniyette olması sağlanmalıdır.</a:t>
            </a:r>
            <a:endParaRPr lang="en-US" dirty="0"/>
          </a:p>
          <a:p>
            <a:r>
              <a:rPr lang="tr-TR" dirty="0"/>
              <a:t> </a:t>
            </a:r>
            <a:endParaRPr lang="en-US" dirty="0"/>
          </a:p>
          <a:p>
            <a:r>
              <a:rPr lang="tr-TR" dirty="0"/>
              <a:t>Taşıma  sırasında  olabilecek  zararları  önlemek  için  aşağıdaki  belirtilen  kurallara uymak gerekir.</a:t>
            </a:r>
            <a:endParaRPr lang="en-US" dirty="0"/>
          </a:p>
          <a:p>
            <a:r>
              <a:rPr lang="tr-TR" dirty="0"/>
              <a:t/>
            </a:r>
            <a:br>
              <a:rPr lang="tr-TR" dirty="0"/>
            </a:br>
            <a:endParaRPr lang="en-US" dirty="0"/>
          </a:p>
        </p:txBody>
      </p:sp>
    </p:spTree>
    <p:extLst>
      <p:ext uri="{BB962C8B-B14F-4D97-AF65-F5344CB8AC3E}">
        <p14:creationId xmlns:p14="http://schemas.microsoft.com/office/powerpoint/2010/main" val="299462178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dirty="0"/>
          </a:p>
        </p:txBody>
      </p:sp>
      <p:sp>
        <p:nvSpPr>
          <p:cNvPr id="3" name="İçerik Yer Tutucusu 2"/>
          <p:cNvSpPr>
            <a:spLocks noGrp="1"/>
          </p:cNvSpPr>
          <p:nvPr>
            <p:ph idx="1"/>
          </p:nvPr>
        </p:nvSpPr>
        <p:spPr>
          <a:xfrm>
            <a:off x="412123" y="3926550"/>
            <a:ext cx="5035639" cy="3541050"/>
          </a:xfrm>
        </p:spPr>
        <p:txBody>
          <a:bodyPr/>
          <a:lstStyle/>
          <a:p>
            <a:r>
              <a:rPr lang="tr-TR" dirty="0"/>
              <a:t>Konteyner  yüklenmeden  önce  içi  (yan  duvarlar  ve  zemini)  uygun  şekilde temizlenmeli ve ürüne zarar verebilecek (koku, haşere, artık vb.) unsurlardan arındırılmalıdır. Ayrıca ürünün sağlıklı ve güvenli bir şekilde nakliyesi için konteyner zeminine naylon türü destekleyici malzeme serilebilir.</a:t>
            </a:r>
            <a:endParaRPr lang="en-US" dirty="0"/>
          </a:p>
          <a:p>
            <a:endParaRPr lang="en-US" dirty="0"/>
          </a:p>
        </p:txBody>
      </p:sp>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81704" cy="331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528" y="-1"/>
            <a:ext cx="2646519" cy="3322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8370" y="3458618"/>
            <a:ext cx="5564887" cy="3325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76942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48545" y="830948"/>
            <a:ext cx="8596668" cy="3880773"/>
          </a:xfrm>
        </p:spPr>
        <p:txBody>
          <a:bodyPr/>
          <a:lstStyle/>
          <a:p>
            <a:r>
              <a:rPr lang="tr-TR" dirty="0"/>
              <a:t>Ambalajlar,    kaymaması    için    konteynerin    tavanına    kadar    üst    üste yerleştirilmelidir. Bu yöntem, yüklerin birbirini destekleyebildiği durumlarda uygulanmalıdır. Diğer durumlarda destek torbaları kullanılarak yükün güvenliği sağlanmalıdır</a:t>
            </a:r>
            <a:r>
              <a:rPr lang="tr-TR" dirty="0" smtClean="0"/>
              <a:t>.</a:t>
            </a:r>
            <a:r>
              <a:rPr lang="tr-TR" dirty="0"/>
              <a:t/>
            </a:r>
            <a:br>
              <a:rPr lang="tr-TR" dirty="0"/>
            </a:br>
            <a:endParaRPr lang="en-US" dirty="0"/>
          </a:p>
        </p:txBody>
      </p:sp>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193" y="2307695"/>
            <a:ext cx="7838471" cy="289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1554283" y="5202431"/>
            <a:ext cx="2644229" cy="369332"/>
          </a:xfrm>
          <a:prstGeom prst="rect">
            <a:avLst/>
          </a:prstGeom>
          <a:noFill/>
        </p:spPr>
        <p:txBody>
          <a:bodyPr wrap="square" rtlCol="0">
            <a:spAutoFit/>
          </a:bodyPr>
          <a:lstStyle/>
          <a:p>
            <a:pPr algn="ctr"/>
            <a:r>
              <a:rPr lang="tr-TR" b="1" dirty="0"/>
              <a:t>Doğru yükleme örneği</a:t>
            </a:r>
            <a:endParaRPr lang="en-US" dirty="0"/>
          </a:p>
        </p:txBody>
      </p:sp>
      <p:sp>
        <p:nvSpPr>
          <p:cNvPr id="6" name="Metin kutusu 5"/>
          <p:cNvSpPr txBox="1"/>
          <p:nvPr/>
        </p:nvSpPr>
        <p:spPr>
          <a:xfrm>
            <a:off x="5222616" y="5202431"/>
            <a:ext cx="3406229" cy="369332"/>
          </a:xfrm>
          <a:prstGeom prst="rect">
            <a:avLst/>
          </a:prstGeom>
          <a:noFill/>
        </p:spPr>
        <p:txBody>
          <a:bodyPr wrap="square" rtlCol="0">
            <a:spAutoFit/>
          </a:bodyPr>
          <a:lstStyle/>
          <a:p>
            <a:r>
              <a:rPr lang="tr-TR" b="1" dirty="0"/>
              <a:t>Uygun olmayan yükleme </a:t>
            </a:r>
            <a:r>
              <a:rPr lang="tr-TR" b="1" dirty="0" smtClean="0"/>
              <a:t>şekli</a:t>
            </a:r>
            <a:endParaRPr lang="en-US" dirty="0"/>
          </a:p>
        </p:txBody>
      </p:sp>
    </p:spTree>
    <p:extLst>
      <p:ext uri="{BB962C8B-B14F-4D97-AF65-F5344CB8AC3E}">
        <p14:creationId xmlns:p14="http://schemas.microsoft.com/office/powerpoint/2010/main" val="2925181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dirty="0"/>
          </a:p>
        </p:txBody>
      </p:sp>
      <p:sp>
        <p:nvSpPr>
          <p:cNvPr id="3" name="İçerik Yer Tutucusu 2"/>
          <p:cNvSpPr>
            <a:spLocks noGrp="1"/>
          </p:cNvSpPr>
          <p:nvPr>
            <p:ph idx="1"/>
          </p:nvPr>
        </p:nvSpPr>
        <p:spPr>
          <a:xfrm>
            <a:off x="677334" y="2160589"/>
            <a:ext cx="5066643" cy="4394757"/>
          </a:xfrm>
        </p:spPr>
        <p:txBody>
          <a:bodyPr>
            <a:normAutofit/>
          </a:bodyPr>
          <a:lstStyle/>
          <a:p>
            <a:r>
              <a:rPr lang="tr-TR" dirty="0"/>
              <a:t>Klasik paletler, alt taban ve üst taban olmak üzere bir çift tabandan oluşur. Bu iki taban arasındaki kirişler vasıtası ile birbirinden ayrılan tabanlar, </a:t>
            </a:r>
            <a:r>
              <a:rPr lang="tr-TR" dirty="0" err="1"/>
              <a:t>forklift</a:t>
            </a:r>
            <a:r>
              <a:rPr lang="tr-TR" dirty="0"/>
              <a:t> çatalı gibi taşıma ve iletim araçlarının paletleri ile kolayca kavranabilir.</a:t>
            </a:r>
            <a:endParaRPr lang="en-US" dirty="0"/>
          </a:p>
          <a:p>
            <a:r>
              <a:rPr lang="tr-TR" dirty="0" smtClean="0"/>
              <a:t>Tabanlar</a:t>
            </a:r>
            <a:r>
              <a:rPr lang="tr-TR" dirty="0"/>
              <a:t>,   kirişlere   dik   doğrultuda   döşenmiş   taban   malzemelerinden   oluşur. Uluslararası Standartlar Örgütü (ISO), konteyner paletleri konusunda standart boyutlar kabul etmiştir. Bu paletler ISO paletleri diye de bilinmektedir. ISO paletlerinin boyutları santimetre olarak 80x100, 80x120, 100x120, 120x160 ve 120x180 </a:t>
            </a:r>
            <a:r>
              <a:rPr lang="tr-TR" dirty="0" smtClean="0"/>
              <a:t>şeklindedir</a:t>
            </a:r>
            <a:r>
              <a:rPr lang="tr-TR" dirty="0"/>
              <a:t>.</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8216" y="2315135"/>
            <a:ext cx="5122617" cy="3435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7394059" y="5951173"/>
            <a:ext cx="3090930" cy="369332"/>
          </a:xfrm>
          <a:prstGeom prst="rect">
            <a:avLst/>
          </a:prstGeom>
          <a:noFill/>
        </p:spPr>
        <p:txBody>
          <a:bodyPr wrap="square" rtlCol="0">
            <a:spAutoFit/>
          </a:bodyPr>
          <a:lstStyle/>
          <a:p>
            <a:pPr algn="ctr"/>
            <a:r>
              <a:rPr lang="tr-TR" dirty="0" smtClean="0"/>
              <a:t>80*120 ISO palet</a:t>
            </a:r>
            <a:endParaRPr lang="en-US" dirty="0"/>
          </a:p>
        </p:txBody>
      </p:sp>
    </p:spTree>
    <p:extLst>
      <p:ext uri="{BB962C8B-B14F-4D97-AF65-F5344CB8AC3E}">
        <p14:creationId xmlns:p14="http://schemas.microsoft.com/office/powerpoint/2010/main" val="384750271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64455" y="588561"/>
            <a:ext cx="8596668" cy="3880773"/>
          </a:xfrm>
        </p:spPr>
        <p:txBody>
          <a:bodyPr/>
          <a:lstStyle/>
          <a:p>
            <a:r>
              <a:rPr lang="tr-TR" dirty="0"/>
              <a:t>Ambalajlar  kaymaması  için  tavana  kadar  yerleştirilmelidir.  Yükün  ağırlığı tabana eşit olarak dağıtılmalıdır. Konteynerin ağırlık merkezi mümkün olduğu kadar aşağıda ve merkeze yakın olmalıdır. Özellikle karışık yükler söz konusu olduğunda bu durum mutlak göz önünde bulundurulmalıdır. Boşaltmanın hızlı ve kolay yapılabilmesi için mümkünse aynı tür eşyaların bir arada olmasına dikkat edilmelidir.</a:t>
            </a:r>
            <a:endParaRPr lang="en-US" dirty="0"/>
          </a:p>
          <a:p>
            <a:endParaRPr lang="en-US" dirty="0"/>
          </a:p>
        </p:txBody>
      </p:sp>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4090" y="2380519"/>
            <a:ext cx="4913379" cy="344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4"/>
          <p:cNvSpPr txBox="1"/>
          <p:nvPr/>
        </p:nvSpPr>
        <p:spPr>
          <a:xfrm>
            <a:off x="2669100" y="5830386"/>
            <a:ext cx="3683357" cy="369332"/>
          </a:xfrm>
          <a:prstGeom prst="rect">
            <a:avLst/>
          </a:prstGeom>
          <a:noFill/>
        </p:spPr>
        <p:txBody>
          <a:bodyPr wrap="square" rtlCol="0">
            <a:spAutoFit/>
          </a:bodyPr>
          <a:lstStyle/>
          <a:p>
            <a:r>
              <a:rPr lang="tr-TR" b="1" dirty="0"/>
              <a:t>Karışık yüklerin </a:t>
            </a:r>
            <a:r>
              <a:rPr lang="tr-TR" b="1" dirty="0" smtClean="0"/>
              <a:t>yerleştirilmesi</a:t>
            </a:r>
            <a:endParaRPr lang="en-US" dirty="0"/>
          </a:p>
        </p:txBody>
      </p:sp>
    </p:spTree>
    <p:extLst>
      <p:ext uri="{BB962C8B-B14F-4D97-AF65-F5344CB8AC3E}">
        <p14:creationId xmlns:p14="http://schemas.microsoft.com/office/powerpoint/2010/main" val="390692934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61425" y="486335"/>
            <a:ext cx="8596668" cy="3880773"/>
          </a:xfrm>
        </p:spPr>
        <p:txBody>
          <a:bodyPr/>
          <a:lstStyle/>
          <a:p>
            <a:r>
              <a:rPr lang="tr-TR" dirty="0"/>
              <a:t>Ağır eşya, hafif yüklerin üzerine konulmamalıdır. Sıvı ürünler, kuru ürünlerin üzerine kesinlikle yerleştirilmemelidir.</a:t>
            </a:r>
            <a:endParaRPr lang="en-US" dirty="0"/>
          </a:p>
          <a:p>
            <a:r>
              <a:rPr lang="tr-TR" dirty="0" smtClean="0"/>
              <a:t>Eşyanın </a:t>
            </a:r>
            <a:r>
              <a:rPr lang="tr-TR" dirty="0"/>
              <a:t>güvenliği için yükü arka duvara yaslamak gerekir. Yükün bağlanması, yerleştirilmesi, sıkıştırılması ve desteklenmesi için güçlü malzemeler kullanılmalıdır.</a:t>
            </a:r>
            <a:endParaRPr lang="en-US" dirty="0"/>
          </a:p>
          <a:p>
            <a:endParaRPr lang="en-US" dirty="0"/>
          </a:p>
        </p:txBody>
      </p:sp>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361" y="2133495"/>
            <a:ext cx="6548997" cy="352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747752" y="5829602"/>
            <a:ext cx="2498501" cy="369332"/>
          </a:xfrm>
          <a:prstGeom prst="rect">
            <a:avLst/>
          </a:prstGeom>
          <a:noFill/>
        </p:spPr>
        <p:txBody>
          <a:bodyPr wrap="square" rtlCol="0">
            <a:spAutoFit/>
          </a:bodyPr>
          <a:lstStyle/>
          <a:p>
            <a:r>
              <a:rPr lang="tr-TR" b="1" dirty="0"/>
              <a:t>Yükün </a:t>
            </a:r>
            <a:r>
              <a:rPr lang="tr-TR" b="1" dirty="0" smtClean="0"/>
              <a:t>desteklenmesi</a:t>
            </a:r>
            <a:endParaRPr lang="en-US" dirty="0"/>
          </a:p>
        </p:txBody>
      </p:sp>
    </p:spTree>
    <p:extLst>
      <p:ext uri="{BB962C8B-B14F-4D97-AF65-F5344CB8AC3E}">
        <p14:creationId xmlns:p14="http://schemas.microsoft.com/office/powerpoint/2010/main" val="21894455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90213" y="486335"/>
            <a:ext cx="8596668" cy="3880773"/>
          </a:xfrm>
        </p:spPr>
        <p:txBody>
          <a:bodyPr/>
          <a:lstStyle/>
          <a:p>
            <a:r>
              <a:rPr lang="tr-TR" dirty="0"/>
              <a:t>Duvarlar    ve    eşya    arasında    kullanılmayan    boşluklar,    uygun    biçimde doldurulmalıdır. Kum (destek) torbaları ve özel hazırlanmış parçalar, bu boşlukları   doldurmak   için   kullanılır.   Kum  torbaları,   hem  yükü   yerinde muhafaza eder hem de şok önleyici tampon görevi görür.</a:t>
            </a:r>
            <a:endParaRPr lang="en-US" dirty="0"/>
          </a:p>
          <a:p>
            <a:endParaRPr lang="en-US" dirty="0"/>
          </a:p>
        </p:txBody>
      </p:sp>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6672" y="1807804"/>
            <a:ext cx="6825807" cy="371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488158" y="5518008"/>
            <a:ext cx="3000778" cy="369332"/>
          </a:xfrm>
          <a:prstGeom prst="rect">
            <a:avLst/>
          </a:prstGeom>
          <a:noFill/>
        </p:spPr>
        <p:txBody>
          <a:bodyPr wrap="square" rtlCol="0">
            <a:spAutoFit/>
          </a:bodyPr>
          <a:lstStyle/>
          <a:p>
            <a:r>
              <a:rPr lang="tr-TR" b="1" dirty="0"/>
              <a:t>Boşlukların desteklenmesi</a:t>
            </a:r>
            <a:endParaRPr lang="en-US" dirty="0"/>
          </a:p>
        </p:txBody>
      </p:sp>
    </p:spTree>
    <p:extLst>
      <p:ext uri="{BB962C8B-B14F-4D97-AF65-F5344CB8AC3E}">
        <p14:creationId xmlns:p14="http://schemas.microsoft.com/office/powerpoint/2010/main" val="401071927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19756" y="1194673"/>
            <a:ext cx="5092402" cy="6081890"/>
          </a:xfrm>
        </p:spPr>
        <p:txBody>
          <a:bodyPr>
            <a:normAutofit/>
          </a:bodyPr>
          <a:lstStyle/>
          <a:p>
            <a:r>
              <a:rPr lang="tr-TR" dirty="0"/>
              <a:t>Tehlikeli    madde    taşıyan    konteynerler,    uygun    ve    açık    bir    biçimde işaretlenmelidir. Bu konteynerler ulusal mevzuata uygun olmalıdır. Konteynerlerin kapıları açıldığında tehlikeli maddeleri taşıyan eşya emniyetli olmalı ve dökülmemelidir.</a:t>
            </a:r>
            <a:endParaRPr lang="en-US" dirty="0"/>
          </a:p>
          <a:p>
            <a:r>
              <a:rPr lang="tr-TR" dirty="0" smtClean="0"/>
              <a:t>Eşyanın  </a:t>
            </a:r>
            <a:r>
              <a:rPr lang="tr-TR" dirty="0"/>
              <a:t>ağırlık  merkezi,  konteynerin  ağırlık  merkezinde  değilse  </a:t>
            </a:r>
            <a:r>
              <a:rPr lang="tr-TR" dirty="0" smtClean="0"/>
              <a:t>taşıyıcı</a:t>
            </a:r>
            <a:r>
              <a:rPr lang="tr-TR" dirty="0"/>
              <a:t> </a:t>
            </a:r>
            <a:r>
              <a:rPr lang="tr-TR" dirty="0" smtClean="0"/>
              <a:t>bilgilendirilmeli </a:t>
            </a:r>
            <a:r>
              <a:rPr lang="tr-TR" dirty="0"/>
              <a:t>ve uyarılmalıdır.</a:t>
            </a:r>
            <a:endParaRPr lang="en-US" dirty="0"/>
          </a:p>
          <a:p>
            <a:r>
              <a:rPr lang="tr-TR" dirty="0" smtClean="0"/>
              <a:t>Konteyner </a:t>
            </a:r>
            <a:r>
              <a:rPr lang="tr-TR" dirty="0"/>
              <a:t>kapasitesi ne kadarsa o kadar  yük konulmalı, kesinlikle bu sınır aşılmamalıdır. Alıcı ülkede eşya sınırının daha düşük olabileceği düşünülerek asla fazla yükleme yapılmamalıdır.</a:t>
            </a:r>
            <a:endParaRPr lang="en-US" dirty="0"/>
          </a:p>
        </p:txBody>
      </p:sp>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5341" y="1988109"/>
            <a:ext cx="4926013"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6088409" y="4235618"/>
            <a:ext cx="4159876" cy="369332"/>
          </a:xfrm>
          <a:prstGeom prst="rect">
            <a:avLst/>
          </a:prstGeom>
          <a:noFill/>
        </p:spPr>
        <p:txBody>
          <a:bodyPr wrap="square" rtlCol="0">
            <a:spAutoFit/>
          </a:bodyPr>
          <a:lstStyle/>
          <a:p>
            <a:pPr algn="ctr"/>
            <a:r>
              <a:rPr lang="tr-TR" b="1" dirty="0"/>
              <a:t>Konteyner yükleme sınır çizgisi</a:t>
            </a:r>
            <a:endParaRPr lang="en-US" dirty="0"/>
          </a:p>
        </p:txBody>
      </p:sp>
    </p:spTree>
    <p:extLst>
      <p:ext uri="{BB962C8B-B14F-4D97-AF65-F5344CB8AC3E}">
        <p14:creationId xmlns:p14="http://schemas.microsoft.com/office/powerpoint/2010/main" val="335562851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677334" y="1955041"/>
            <a:ext cx="8596668" cy="3880773"/>
          </a:xfrm>
        </p:spPr>
        <p:txBody>
          <a:bodyPr/>
          <a:lstStyle/>
          <a:p>
            <a:r>
              <a:rPr lang="tr-TR" dirty="0"/>
              <a:t>Kapıların  ve  eşya  örtülerinin  iyice  kapatılması  gerekir. Kapının  arkasındaki yükler, kapı açıldığı zaman dökülmeyecek şekilde emniyetli olarak sarılmalıdır. Eşyayı boşaltan kişi, herhangi bir tehlike olmaksızın kapıları açabilmelidir.</a:t>
            </a:r>
            <a:endParaRPr lang="en-US" dirty="0"/>
          </a:p>
          <a:p>
            <a:endParaRPr lang="en-US" dirty="0"/>
          </a:p>
        </p:txBody>
      </p:sp>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5492" y="2955613"/>
            <a:ext cx="6320352" cy="3071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4"/>
          <p:cNvSpPr txBox="1"/>
          <p:nvPr/>
        </p:nvSpPr>
        <p:spPr>
          <a:xfrm>
            <a:off x="3829448" y="6026999"/>
            <a:ext cx="2292439" cy="369332"/>
          </a:xfrm>
          <a:prstGeom prst="rect">
            <a:avLst/>
          </a:prstGeom>
          <a:noFill/>
        </p:spPr>
        <p:txBody>
          <a:bodyPr wrap="square" rtlCol="0">
            <a:spAutoFit/>
          </a:bodyPr>
          <a:lstStyle/>
          <a:p>
            <a:r>
              <a:rPr lang="tr-TR" b="1" dirty="0"/>
              <a:t>Eşyaların </a:t>
            </a:r>
            <a:r>
              <a:rPr lang="tr-TR" b="1" dirty="0" smtClean="0"/>
              <a:t>örtülmesi</a:t>
            </a:r>
            <a:endParaRPr lang="en-US" dirty="0"/>
          </a:p>
        </p:txBody>
      </p:sp>
    </p:spTree>
    <p:extLst>
      <p:ext uri="{BB962C8B-B14F-4D97-AF65-F5344CB8AC3E}">
        <p14:creationId xmlns:p14="http://schemas.microsoft.com/office/powerpoint/2010/main" val="234015610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77334" y="1336341"/>
            <a:ext cx="8596668" cy="3880773"/>
          </a:xfrm>
        </p:spPr>
        <p:txBody>
          <a:bodyPr/>
          <a:lstStyle/>
          <a:p>
            <a:r>
              <a:rPr lang="tr-TR" dirty="0"/>
              <a:t>Konteyner   ve   araçların   kapıları,   yükleme   işlemi   tamamlandıktan   sonra güvenilirliğin sağlanabilmesi için dikkatle kilitlenerek mühürlenmeli ve numaralandırılmalıdır. Bu numaralar bir belgeye kayıt edilmelidir.</a:t>
            </a:r>
            <a:endParaRPr lang="en-US" dirty="0"/>
          </a:p>
          <a:p>
            <a:r>
              <a:rPr lang="tr-TR" dirty="0"/>
              <a:t/>
            </a:r>
            <a:br>
              <a:rPr lang="tr-TR" dirty="0"/>
            </a:br>
            <a:endParaRPr lang="en-US" dirty="0"/>
          </a:p>
        </p:txBody>
      </p:sp>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159" y="2501677"/>
            <a:ext cx="7993018" cy="306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2949262" y="5692462"/>
            <a:ext cx="4353059" cy="369332"/>
          </a:xfrm>
          <a:prstGeom prst="rect">
            <a:avLst/>
          </a:prstGeom>
          <a:noFill/>
        </p:spPr>
        <p:txBody>
          <a:bodyPr wrap="square" rtlCol="0">
            <a:spAutoFit/>
          </a:bodyPr>
          <a:lstStyle/>
          <a:p>
            <a:r>
              <a:rPr lang="tr-TR" b="1" dirty="0" smtClean="0"/>
              <a:t>Konteyner </a:t>
            </a:r>
            <a:r>
              <a:rPr lang="tr-TR" b="1" dirty="0"/>
              <a:t>kapılarının </a:t>
            </a:r>
            <a:r>
              <a:rPr lang="tr-TR" b="1" dirty="0" smtClean="0"/>
              <a:t>mühürlenmesi</a:t>
            </a:r>
            <a:endParaRPr lang="en-US" dirty="0"/>
          </a:p>
        </p:txBody>
      </p:sp>
    </p:spTree>
    <p:extLst>
      <p:ext uri="{BB962C8B-B14F-4D97-AF65-F5344CB8AC3E}">
        <p14:creationId xmlns:p14="http://schemas.microsoft.com/office/powerpoint/2010/main" val="127516934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87182" y="911339"/>
            <a:ext cx="8596668" cy="3880773"/>
          </a:xfrm>
        </p:spPr>
        <p:txBody>
          <a:bodyPr/>
          <a:lstStyle/>
          <a:p>
            <a:r>
              <a:rPr lang="tr-TR" dirty="0"/>
              <a:t>Konteyner içinde hareket edebilecek rulo ve tank şeklindeki ağır yükler, taşıma emniyeti açısından konteyner içerisinde paletler üzerine oturtulmalı ve hareketinin engellenmesi amacıyla bağlama ve germe malzemeleri ile sabitlenmelidir.</a:t>
            </a:r>
            <a:endParaRPr lang="en-US" dirty="0"/>
          </a:p>
        </p:txBody>
      </p:sp>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585" y="2260228"/>
            <a:ext cx="5521861" cy="3365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503053" y="5771669"/>
            <a:ext cx="2987899" cy="369332"/>
          </a:xfrm>
          <a:prstGeom prst="rect">
            <a:avLst/>
          </a:prstGeom>
          <a:noFill/>
        </p:spPr>
        <p:txBody>
          <a:bodyPr wrap="square" rtlCol="0">
            <a:spAutoFit/>
          </a:bodyPr>
          <a:lstStyle/>
          <a:p>
            <a:r>
              <a:rPr lang="tr-TR" dirty="0" smtClean="0"/>
              <a:t>Rulo yüklerin sabitlenmesi</a:t>
            </a:r>
            <a:endParaRPr lang="en-US" dirty="0"/>
          </a:p>
        </p:txBody>
      </p:sp>
    </p:spTree>
    <p:extLst>
      <p:ext uri="{BB962C8B-B14F-4D97-AF65-F5344CB8AC3E}">
        <p14:creationId xmlns:p14="http://schemas.microsoft.com/office/powerpoint/2010/main" val="281701545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2.3.2.3. Destek </a:t>
            </a:r>
            <a:r>
              <a:rPr lang="tr-TR" b="1" dirty="0" smtClean="0"/>
              <a:t>Malzemeleri</a:t>
            </a:r>
            <a:endParaRPr lang="en-US" dirty="0"/>
          </a:p>
        </p:txBody>
      </p:sp>
      <p:sp>
        <p:nvSpPr>
          <p:cNvPr id="3" name="İçerik Yer Tutucusu 2"/>
          <p:cNvSpPr>
            <a:spLocks noGrp="1"/>
          </p:cNvSpPr>
          <p:nvPr>
            <p:ph idx="1"/>
          </p:nvPr>
        </p:nvSpPr>
        <p:spPr>
          <a:xfrm>
            <a:off x="677334" y="1542403"/>
            <a:ext cx="8596668" cy="3880773"/>
          </a:xfrm>
        </p:spPr>
        <p:txBody>
          <a:bodyPr/>
          <a:lstStyle/>
          <a:p>
            <a:r>
              <a:rPr lang="tr-TR" dirty="0"/>
              <a:t>Eşyanın yerleştirildiği yerden kaymasını, yer değiştirmesini önleyerek hasar ve kaybını engellemek amacı ile </a:t>
            </a:r>
            <a:r>
              <a:rPr lang="tr-TR" dirty="0" err="1"/>
              <a:t>bloklama</a:t>
            </a:r>
            <a:r>
              <a:rPr lang="tr-TR" dirty="0"/>
              <a:t>, bağlama, ızgaralar, alt bağlar, standartlar, çemberler vb. destekleme malzemeleri kullanılmalıdır.</a:t>
            </a:r>
            <a:endParaRPr lang="en-US" dirty="0"/>
          </a:p>
          <a:p>
            <a:r>
              <a:rPr lang="tr-TR" dirty="0" smtClean="0"/>
              <a:t>Kırılabilen </a:t>
            </a:r>
            <a:r>
              <a:rPr lang="tr-TR" dirty="0"/>
              <a:t>eşyaların çarpmalardan korunabilmesi için kâğıt veya talaş gibi iç destek malzemelerinin kullanılması gerekmektedir.</a:t>
            </a:r>
            <a:endParaRPr lang="en-US" dirty="0"/>
          </a:p>
          <a:p>
            <a:endParaRPr lang="en-US" dirty="0"/>
          </a:p>
        </p:txBody>
      </p:sp>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9779" y="3263848"/>
            <a:ext cx="7056035" cy="292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803690" y="6193192"/>
            <a:ext cx="2343955" cy="369332"/>
          </a:xfrm>
          <a:prstGeom prst="rect">
            <a:avLst/>
          </a:prstGeom>
          <a:noFill/>
        </p:spPr>
        <p:txBody>
          <a:bodyPr wrap="square" rtlCol="0">
            <a:spAutoFit/>
          </a:bodyPr>
          <a:lstStyle/>
          <a:p>
            <a:r>
              <a:rPr lang="tr-TR" b="1" dirty="0"/>
              <a:t>Destek malzemeleri</a:t>
            </a:r>
            <a:endParaRPr lang="en-US" dirty="0"/>
          </a:p>
        </p:txBody>
      </p:sp>
    </p:spTree>
    <p:extLst>
      <p:ext uri="{BB962C8B-B14F-4D97-AF65-F5344CB8AC3E}">
        <p14:creationId xmlns:p14="http://schemas.microsoft.com/office/powerpoint/2010/main" val="201211897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2.3.2.3. Destek Malzemeleri</a:t>
            </a:r>
            <a:endParaRPr lang="en-US" dirty="0"/>
          </a:p>
        </p:txBody>
      </p:sp>
      <p:sp>
        <p:nvSpPr>
          <p:cNvPr id="3" name="İçerik Yer Tutucusu 2"/>
          <p:cNvSpPr>
            <a:spLocks noGrp="1"/>
          </p:cNvSpPr>
          <p:nvPr>
            <p:ph idx="1"/>
          </p:nvPr>
        </p:nvSpPr>
        <p:spPr/>
        <p:txBody>
          <a:bodyPr/>
          <a:lstStyle/>
          <a:p>
            <a:r>
              <a:rPr lang="tr-TR" dirty="0"/>
              <a:t>Konteynerlerin yüklenmesi sırasında uyulması gereken teknik kurallardan ayrı olarak yükleme  verimliliği,  fiziki  dağıtımda  önemli  bir  noktadır.  Yüklemede  verimlilik;  doğru taşıma araçlarının kullanılması, eşya boşluklarının optimal kullanımı, kendini alıcının yerine koyarak   yükün   boşaltılmasından   da   sorumluymuş   gibi   yükleme   yapmak   demektir. Yüklemede verimlilik sayesinde navlun maliyetleri azalır, ürünün kalitesi istenilen düzeyde muhafaza edilir ve müşteri memnuniyeti sağlanır.</a:t>
            </a:r>
            <a:endParaRPr lang="en-US" dirty="0"/>
          </a:p>
          <a:p>
            <a:endParaRPr lang="en-US" dirty="0"/>
          </a:p>
        </p:txBody>
      </p:sp>
    </p:spTree>
    <p:extLst>
      <p:ext uri="{BB962C8B-B14F-4D97-AF65-F5344CB8AC3E}">
        <p14:creationId xmlns:p14="http://schemas.microsoft.com/office/powerpoint/2010/main" val="110861139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87181" y="158838"/>
            <a:ext cx="8981821" cy="1550989"/>
          </a:xfrm>
        </p:spPr>
        <p:txBody>
          <a:bodyPr>
            <a:normAutofit fontScale="90000"/>
          </a:bodyPr>
          <a:lstStyle/>
          <a:p>
            <a:r>
              <a:rPr lang="tr-TR" b="1" dirty="0"/>
              <a:t>2.3.2.4. Yükleme Faaliyetlerinde Verimliliği Sağlamak İçin Depo veya Sevkiyat</a:t>
            </a:r>
            <a:r>
              <a:rPr lang="en-US" dirty="0"/>
              <a:t/>
            </a:r>
            <a:br>
              <a:rPr lang="en-US" dirty="0"/>
            </a:br>
            <a:r>
              <a:rPr lang="tr-TR" b="1" dirty="0"/>
              <a:t>Merkezinde Uyulması Gereken Temel </a:t>
            </a:r>
            <a:r>
              <a:rPr lang="tr-TR" b="1" dirty="0" smtClean="0"/>
              <a:t>Kurallar</a:t>
            </a:r>
            <a:endParaRPr lang="en-US" dirty="0"/>
          </a:p>
        </p:txBody>
      </p:sp>
      <p:sp>
        <p:nvSpPr>
          <p:cNvPr id="3" name="İçerik Yer Tutucusu 2"/>
          <p:cNvSpPr>
            <a:spLocks noGrp="1"/>
          </p:cNvSpPr>
          <p:nvPr>
            <p:ph idx="1"/>
          </p:nvPr>
        </p:nvSpPr>
        <p:spPr>
          <a:xfrm>
            <a:off x="677334" y="1828800"/>
            <a:ext cx="8596668" cy="4597757"/>
          </a:xfrm>
        </p:spPr>
        <p:txBody>
          <a:bodyPr>
            <a:normAutofit fontScale="92500" lnSpcReduction="10000"/>
          </a:bodyPr>
          <a:lstStyle/>
          <a:p>
            <a:r>
              <a:rPr lang="tr-TR" dirty="0"/>
              <a:t>Ambalajlama ve ambalaj birimleri ile ilgili talimatlar dikkatle izlenmelidir.</a:t>
            </a:r>
            <a:endParaRPr lang="en-US" dirty="0"/>
          </a:p>
          <a:p>
            <a:r>
              <a:rPr lang="tr-TR" dirty="0" smtClean="0"/>
              <a:t>İşaretleme </a:t>
            </a:r>
            <a:r>
              <a:rPr lang="tr-TR" dirty="0"/>
              <a:t>ve etiketleme talimatları eksiksiz olarak uygulanmalıdır.</a:t>
            </a:r>
            <a:endParaRPr lang="en-US" dirty="0"/>
          </a:p>
          <a:p>
            <a:r>
              <a:rPr lang="tr-TR" dirty="0" smtClean="0"/>
              <a:t>Yanlış </a:t>
            </a:r>
            <a:r>
              <a:rPr lang="tr-TR" dirty="0"/>
              <a:t>ve eksik siparişler asla yüklenmemelidir.</a:t>
            </a:r>
            <a:endParaRPr lang="en-US" dirty="0"/>
          </a:p>
          <a:p>
            <a:r>
              <a:rPr lang="tr-TR" dirty="0" smtClean="0"/>
              <a:t>Hasarsız </a:t>
            </a:r>
            <a:r>
              <a:rPr lang="tr-TR" dirty="0"/>
              <a:t>ambalajlara, hasarsız ve temiz ürünler yüklenmelidir.</a:t>
            </a:r>
            <a:endParaRPr lang="en-US" dirty="0"/>
          </a:p>
          <a:p>
            <a:r>
              <a:rPr lang="tr-TR" dirty="0" smtClean="0"/>
              <a:t>Koşullar </a:t>
            </a:r>
            <a:r>
              <a:rPr lang="tr-TR" dirty="0"/>
              <a:t>ne olursa olsun eşyalar yükleme tarihinde yüklenmelidir. Gönderici veya alıcılar, beklenmedik gecikmelerde zamanında ve tam olarak bilgilendirilmelidir.</a:t>
            </a:r>
            <a:endParaRPr lang="en-US" dirty="0"/>
          </a:p>
          <a:p>
            <a:r>
              <a:rPr lang="tr-TR" dirty="0" smtClean="0"/>
              <a:t>Köşeli </a:t>
            </a:r>
            <a:r>
              <a:rPr lang="tr-TR" dirty="0"/>
              <a:t>yükler, raflarda ve zeminde istiflenerek muhafaza edilmelidir.</a:t>
            </a:r>
            <a:endParaRPr lang="en-US" dirty="0"/>
          </a:p>
          <a:p>
            <a:r>
              <a:rPr lang="tr-TR" dirty="0" smtClean="0"/>
              <a:t>Yükleme </a:t>
            </a:r>
            <a:r>
              <a:rPr lang="tr-TR" dirty="0"/>
              <a:t>bölgesi ve ara bölümler çok temiz olmalı; istenmeyen döküntüler, nem ve diğer çöpler bu bölümlerde yer almamalıdır.</a:t>
            </a:r>
            <a:endParaRPr lang="en-US" dirty="0"/>
          </a:p>
          <a:p>
            <a:r>
              <a:rPr lang="tr-TR" dirty="0" smtClean="0"/>
              <a:t>Yükün </a:t>
            </a:r>
            <a:r>
              <a:rPr lang="tr-TR" dirty="0"/>
              <a:t>yerleştirildiği bölüme sadece yetkili personelin girişine izin verilmelidir.</a:t>
            </a:r>
            <a:endParaRPr lang="en-US" dirty="0"/>
          </a:p>
          <a:p>
            <a:r>
              <a:rPr lang="tr-TR" dirty="0" smtClean="0"/>
              <a:t>Kazalar</a:t>
            </a:r>
            <a:r>
              <a:rPr lang="tr-TR" dirty="0"/>
              <a:t>, güvenlik ve emniyetle ilgili problemler hemen rapor edilip kayıtlara geçirilmelidir.</a:t>
            </a:r>
            <a:endParaRPr lang="en-US" dirty="0"/>
          </a:p>
          <a:p>
            <a:r>
              <a:rPr lang="tr-TR" dirty="0" smtClean="0"/>
              <a:t>Yükler </a:t>
            </a:r>
            <a:r>
              <a:rPr lang="tr-TR" dirty="0"/>
              <a:t>taşınırken taşıma ekipmanı özenle kullanılmalı ve temiz bırakılmalıdır</a:t>
            </a:r>
            <a:r>
              <a:rPr lang="tr-TR" dirty="0" smtClean="0"/>
              <a:t>.</a:t>
            </a:r>
            <a:endParaRPr lang="en-US" dirty="0"/>
          </a:p>
        </p:txBody>
      </p:sp>
    </p:spTree>
    <p:extLst>
      <p:ext uri="{BB962C8B-B14F-4D97-AF65-F5344CB8AC3E}">
        <p14:creationId xmlns:p14="http://schemas.microsoft.com/office/powerpoint/2010/main" val="4173045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a:bodyPr>
          <a:lstStyle/>
          <a:p>
            <a:r>
              <a:rPr lang="tr-TR" dirty="0"/>
              <a:t>Yükün alıcı ile satıcı arasında kesintisiz ve en seri şekilde sevk edilme çabaları, taşıma sisteminde bulunan her bir ünitenin birbirleriyle bütünleşmesinde paletlerin de standartlaşmasını  zorunlu  hâle  getirmiştir.  Avrupa  Ambalaj  Federasyonu,  80x120  </a:t>
            </a:r>
            <a:r>
              <a:rPr lang="tr-TR" dirty="0" smtClean="0"/>
              <a:t>ve</a:t>
            </a:r>
            <a:r>
              <a:rPr lang="tr-TR" dirty="0"/>
              <a:t> </a:t>
            </a:r>
            <a:r>
              <a:rPr lang="tr-TR" dirty="0" smtClean="0"/>
              <a:t>100x120  </a:t>
            </a:r>
            <a:r>
              <a:rPr lang="tr-TR" dirty="0"/>
              <a:t>cm  boyutlarındaki  paletlerde  ısrar  etmiş  ve  bu  ölçülerdeki  paletler  daha  çok kullanılır hâle gelmiştir. Bununla birlikte değişik konteyner palet boyutları uygulandığı </a:t>
            </a:r>
            <a:r>
              <a:rPr lang="tr-TR" dirty="0" smtClean="0"/>
              <a:t>da</a:t>
            </a:r>
            <a:r>
              <a:rPr lang="tr-TR" dirty="0"/>
              <a:t> </a:t>
            </a:r>
            <a:r>
              <a:rPr lang="tr-TR" dirty="0" smtClean="0"/>
              <a:t>görülmektedir</a:t>
            </a:r>
            <a:r>
              <a:rPr lang="tr-TR" dirty="0"/>
              <a:t>.</a:t>
            </a:r>
            <a:endParaRPr lang="en-US" dirty="0"/>
          </a:p>
          <a:p>
            <a:r>
              <a:rPr lang="tr-TR" dirty="0" smtClean="0"/>
              <a:t>Paletler</a:t>
            </a:r>
            <a:r>
              <a:rPr lang="tr-TR" dirty="0"/>
              <a:t>, paketlerin istiflenmesinde kullanılan ekipmanlar olarak da tanımlanabilmektedir. Malların depolanmasını, taşınmasını ve nakliyesini kolaylaştıran paletlerin malzeme taşımacılık ekipmanları sektöründeki önemi giderek artmaktadır. Çevre dostu olması bakımından ahşap paletler, özellikle gelişmiş ülke sanayilerinde ayrı bir yere sahiptir.</a:t>
            </a:r>
            <a:endParaRPr lang="en-US" dirty="0"/>
          </a:p>
          <a:p>
            <a:endParaRPr lang="en-US" dirty="0"/>
          </a:p>
        </p:txBody>
      </p:sp>
    </p:spTree>
    <p:extLst>
      <p:ext uri="{BB962C8B-B14F-4D97-AF65-F5344CB8AC3E}">
        <p14:creationId xmlns:p14="http://schemas.microsoft.com/office/powerpoint/2010/main" val="111922207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97029" y="595827"/>
            <a:ext cx="8596668" cy="1320800"/>
          </a:xfrm>
        </p:spPr>
        <p:txBody>
          <a:bodyPr/>
          <a:lstStyle/>
          <a:p>
            <a:r>
              <a:rPr lang="tr-TR" b="1" dirty="0"/>
              <a:t>2.3.3. Konteyner Kontrolü</a:t>
            </a:r>
            <a:endParaRPr lang="en-US" dirty="0"/>
          </a:p>
        </p:txBody>
      </p:sp>
      <p:sp>
        <p:nvSpPr>
          <p:cNvPr id="3" name="İçerik Yer Tutucusu 2"/>
          <p:cNvSpPr>
            <a:spLocks noGrp="1"/>
          </p:cNvSpPr>
          <p:nvPr>
            <p:ph idx="1"/>
          </p:nvPr>
        </p:nvSpPr>
        <p:spPr>
          <a:xfrm>
            <a:off x="677334" y="1413614"/>
            <a:ext cx="5556041" cy="5322037"/>
          </a:xfrm>
        </p:spPr>
        <p:txBody>
          <a:bodyPr>
            <a:normAutofit/>
          </a:bodyPr>
          <a:lstStyle/>
          <a:p>
            <a:r>
              <a:rPr lang="tr-TR" dirty="0"/>
              <a:t>Yük, konteynere yüklenmeden önce iyice kontrol edilmelidir. İlk önce konteynerin tipi, kapasitesi (ağırlık ve hacim) ve ön ek numarası (</a:t>
            </a:r>
            <a:r>
              <a:rPr lang="tr-TR" dirty="0" err="1"/>
              <a:t>prefix</a:t>
            </a:r>
            <a:r>
              <a:rPr lang="tr-TR" dirty="0"/>
              <a:t>) kontrol edilir. </a:t>
            </a:r>
            <a:r>
              <a:rPr lang="tr-TR" dirty="0" err="1"/>
              <a:t>Prefix</a:t>
            </a:r>
            <a:r>
              <a:rPr lang="tr-TR" dirty="0"/>
              <a:t>, sayıdan önce  gelen  dört  harfli  bir  koddur,  taşıma  firmasını  ve  izin  belgesinin  özelliğini  (hangi hatların kullanılacağını ve ne çeşit yük olduğunu) gösterir.</a:t>
            </a:r>
            <a:endParaRPr lang="en-US" dirty="0"/>
          </a:p>
          <a:p>
            <a:r>
              <a:rPr lang="tr-TR" dirty="0" smtClean="0"/>
              <a:t>İkinci </a:t>
            </a:r>
            <a:r>
              <a:rPr lang="tr-TR" dirty="0"/>
              <a:t>olarak su sızdırmazlığı, zemin koşulları, duvar ve tavanda hasar olup olmadığı, temizliği, kapıların açılıp kapanma kalitesi, kapıların kilitlenme ve mühürlenme imkânları gibi özellikleri kontrol edilmelidir.</a:t>
            </a:r>
            <a:endParaRPr lang="en-US" dirty="0"/>
          </a:p>
          <a:p>
            <a:r>
              <a:rPr lang="tr-TR" dirty="0"/>
              <a:t>Yük konteynerlerinin sağlamlığının kontrolü için en etkili metot, içerisine elinde ışık kaynağı olan bir denetçinin girmesi ve kapıların beş dakika kapatılmasıdır. Kapı ya da duvar bölümlerinden görünen ışık, sızıntı ve risk belirtisidir</a:t>
            </a:r>
            <a:r>
              <a:rPr lang="tr-TR" dirty="0" smtClean="0"/>
              <a:t>.</a:t>
            </a:r>
            <a:endParaRPr lang="en-US" dirty="0"/>
          </a:p>
        </p:txBody>
      </p:sp>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9060" y="1703187"/>
            <a:ext cx="4398135" cy="303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7518042" y="4893971"/>
            <a:ext cx="2640169" cy="369332"/>
          </a:xfrm>
          <a:prstGeom prst="rect">
            <a:avLst/>
          </a:prstGeom>
          <a:noFill/>
        </p:spPr>
        <p:txBody>
          <a:bodyPr wrap="square" rtlCol="0">
            <a:spAutoFit/>
          </a:bodyPr>
          <a:lstStyle/>
          <a:p>
            <a:r>
              <a:rPr lang="tr-TR" b="1" dirty="0" smtClean="0"/>
              <a:t>Işık </a:t>
            </a:r>
            <a:r>
              <a:rPr lang="tr-TR" b="1" dirty="0"/>
              <a:t>kaynağı ile kontrol</a:t>
            </a:r>
            <a:endParaRPr lang="en-US" dirty="0"/>
          </a:p>
        </p:txBody>
      </p:sp>
    </p:spTree>
    <p:extLst>
      <p:ext uri="{BB962C8B-B14F-4D97-AF65-F5344CB8AC3E}">
        <p14:creationId xmlns:p14="http://schemas.microsoft.com/office/powerpoint/2010/main" val="38169586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210354"/>
            <a:ext cx="8596668" cy="1550989"/>
          </a:xfrm>
        </p:spPr>
        <p:txBody>
          <a:bodyPr>
            <a:normAutofit fontScale="90000"/>
          </a:bodyPr>
          <a:lstStyle/>
          <a:p>
            <a:r>
              <a:rPr lang="tr-TR" dirty="0"/>
              <a:t>Konteyner yüklemesi için en iyi yöntemi bulmak amacıyla yüklenen konteynerler için aşağıdaki sorular cevaplandırılmalıdır.</a:t>
            </a:r>
            <a:r>
              <a:rPr lang="en-US" dirty="0"/>
              <a:t/>
            </a:r>
            <a:br>
              <a:rPr lang="en-US" dirty="0"/>
            </a:br>
            <a:r>
              <a:rPr lang="tr-TR" dirty="0"/>
              <a:t> </a:t>
            </a:r>
            <a:r>
              <a:rPr lang="en-US" dirty="0"/>
              <a:t/>
            </a:r>
            <a:br>
              <a:rPr lang="en-US" dirty="0"/>
            </a:br>
            <a:endParaRPr lang="en-US" dirty="0"/>
          </a:p>
        </p:txBody>
      </p:sp>
      <p:sp>
        <p:nvSpPr>
          <p:cNvPr id="3" name="İçerik Yer Tutucusu 2"/>
          <p:cNvSpPr>
            <a:spLocks noGrp="1"/>
          </p:cNvSpPr>
          <p:nvPr>
            <p:ph idx="1"/>
          </p:nvPr>
        </p:nvSpPr>
        <p:spPr/>
        <p:txBody>
          <a:bodyPr>
            <a:normAutofit/>
          </a:bodyPr>
          <a:lstStyle/>
          <a:p>
            <a:r>
              <a:rPr lang="tr-TR" sz="1600" dirty="0" smtClean="0"/>
              <a:t>Kapılar </a:t>
            </a:r>
            <a:r>
              <a:rPr lang="tr-TR" sz="1600" dirty="0"/>
              <a:t>yük yere düşmeksizin açılabiliyor mu?</a:t>
            </a:r>
            <a:endParaRPr lang="en-US" sz="1600" dirty="0"/>
          </a:p>
          <a:p>
            <a:r>
              <a:rPr lang="tr-TR" sz="1600" dirty="0" smtClean="0"/>
              <a:t>Mühürler </a:t>
            </a:r>
            <a:r>
              <a:rPr lang="tr-TR" sz="1600" dirty="0"/>
              <a:t>istenen taşıma koşullarını sağlayacak kadar güçlü mü?</a:t>
            </a:r>
            <a:endParaRPr lang="en-US" sz="1600" dirty="0"/>
          </a:p>
          <a:p>
            <a:r>
              <a:rPr lang="tr-TR" sz="1600" dirty="0" smtClean="0"/>
              <a:t>Mühür </a:t>
            </a:r>
            <a:r>
              <a:rPr lang="tr-TR" sz="1600" dirty="0"/>
              <a:t>numarası ve kodu okunaklı mı?</a:t>
            </a:r>
            <a:endParaRPr lang="en-US" sz="1600" dirty="0"/>
          </a:p>
          <a:p>
            <a:pPr marL="0" indent="0">
              <a:buNone/>
            </a:pPr>
            <a:r>
              <a:rPr lang="tr-TR" dirty="0" smtClean="0"/>
              <a:t>	</a:t>
            </a:r>
            <a:r>
              <a:rPr lang="tr-TR" u="sng" dirty="0" smtClean="0"/>
              <a:t>Son </a:t>
            </a:r>
            <a:r>
              <a:rPr lang="tr-TR" u="sng" dirty="0"/>
              <a:t>aşamada;</a:t>
            </a:r>
            <a:endParaRPr lang="en-US" u="sng" dirty="0"/>
          </a:p>
          <a:p>
            <a:r>
              <a:rPr lang="tr-TR" sz="1600" dirty="0" smtClean="0"/>
              <a:t>Konteynerin     </a:t>
            </a:r>
            <a:r>
              <a:rPr lang="tr-TR" sz="1600" dirty="0"/>
              <a:t>alıcıya     ulaştığı     yerde     yüklemede     yapılan     kontroller tekrarlanacaktır.</a:t>
            </a:r>
            <a:endParaRPr lang="en-US" sz="1600" dirty="0"/>
          </a:p>
          <a:p>
            <a:r>
              <a:rPr lang="tr-TR" sz="1600" dirty="0" smtClean="0"/>
              <a:t>Alıcı  </a:t>
            </a:r>
            <a:r>
              <a:rPr lang="tr-TR" sz="1600" dirty="0"/>
              <a:t>tarafından  yapılacak  ilk  şey,  mühür  ve  kod  numaralarını  okumak  </a:t>
            </a:r>
            <a:r>
              <a:rPr lang="tr-TR" sz="1600" dirty="0" smtClean="0"/>
              <a:t>ve</a:t>
            </a:r>
            <a:r>
              <a:rPr lang="tr-TR" sz="1600" dirty="0"/>
              <a:t> </a:t>
            </a:r>
            <a:r>
              <a:rPr lang="tr-TR" sz="1600" dirty="0" smtClean="0"/>
              <a:t>kontrol </a:t>
            </a:r>
            <a:r>
              <a:rPr lang="tr-TR" sz="1600" dirty="0"/>
              <a:t>etmektir.</a:t>
            </a:r>
            <a:endParaRPr lang="en-US" sz="1600" dirty="0"/>
          </a:p>
          <a:p>
            <a:r>
              <a:rPr lang="tr-TR" sz="1600" dirty="0" smtClean="0"/>
              <a:t>Her </a:t>
            </a:r>
            <a:r>
              <a:rPr lang="tr-TR" sz="1600" dirty="0"/>
              <a:t>şey uygunsa kapılar açılabilir.</a:t>
            </a:r>
            <a:endParaRPr lang="en-US" sz="1600" dirty="0"/>
          </a:p>
          <a:p>
            <a:endParaRPr lang="en-US" dirty="0"/>
          </a:p>
        </p:txBody>
      </p:sp>
    </p:spTree>
    <p:extLst>
      <p:ext uri="{BB962C8B-B14F-4D97-AF65-F5344CB8AC3E}">
        <p14:creationId xmlns:p14="http://schemas.microsoft.com/office/powerpoint/2010/main" val="313093554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2.4. Konteynerlerin Teslim </a:t>
            </a:r>
            <a:r>
              <a:rPr lang="tr-TR" b="1" dirty="0" smtClean="0"/>
              <a:t>Alınması</a:t>
            </a:r>
            <a:endParaRPr lang="en-US" dirty="0"/>
          </a:p>
        </p:txBody>
      </p:sp>
      <p:sp>
        <p:nvSpPr>
          <p:cNvPr id="3" name="İçerik Yer Tutucusu 2"/>
          <p:cNvSpPr>
            <a:spLocks noGrp="1"/>
          </p:cNvSpPr>
          <p:nvPr>
            <p:ph idx="1"/>
          </p:nvPr>
        </p:nvSpPr>
        <p:spPr>
          <a:xfrm>
            <a:off x="677334" y="1468193"/>
            <a:ext cx="8596668" cy="4573170"/>
          </a:xfrm>
        </p:spPr>
        <p:txBody>
          <a:bodyPr>
            <a:normAutofit fontScale="92500" lnSpcReduction="10000"/>
          </a:bodyPr>
          <a:lstStyle/>
          <a:p>
            <a:r>
              <a:rPr lang="tr-TR" dirty="0"/>
              <a:t>Konteyner   kabul  edilirken   alıcı,   konteynerin  dış  yapısının   iyi   durumda olduğunu ve hasar olmadığını saptamalıdır. Konteynerde bir hasar varsa alıcı bunu belgelemek ve bildirmek zorundadır. Konteynerin kargonun durumunu etkileyebilecek türdeki hasarlarına özel olarak önem vermek gerekir. Eğer alıcı, konteynerin boşaltılması sırasında bir hasar tespit ederse bu hasar da uygun bir biçimde belgelenmeli ve bildirilmelidir. Tehlikeli kargo içeren paketlerin hasarlı oldukları görülürse ve hasar neticesinde sızma olduğu tespit edilirse bu ara alan, potansiyel risk belirlenene kadar boşaltılır.</a:t>
            </a:r>
            <a:endParaRPr lang="en-US" dirty="0"/>
          </a:p>
          <a:p>
            <a:r>
              <a:rPr lang="tr-TR" dirty="0" smtClean="0"/>
              <a:t>Konteyneri  </a:t>
            </a:r>
            <a:r>
              <a:rPr lang="tr-TR" dirty="0"/>
              <a:t>açacak  olan  personel,  kargonun  düşme  riskine    karşı  dikkatli olmalıdır. Kapılar, tam olarak açıldıkları durumda güvenli olmalıdır.</a:t>
            </a:r>
            <a:endParaRPr lang="en-US" dirty="0"/>
          </a:p>
          <a:p>
            <a:r>
              <a:rPr lang="tr-TR" dirty="0" smtClean="0"/>
              <a:t>Tehlikeli </a:t>
            </a:r>
            <a:r>
              <a:rPr lang="tr-TR" dirty="0"/>
              <a:t>kargo taşıyan ya da içinde genleşebilir soğutucular olan ya da buharla dezenfeksiyon yapılan konteyner içinde parlayıcı, patlayıcı, zehirli ve boğucu bir atmosfer riski oluşabilir. Bu tür durumlarda konteyner, yeterli bir süre açık bırakılarak   havalandırılmalı   ya   da   diğer   adımlar   takip   edilerek   gaz yoğunluğunun zararlı olmadığı seviyeye geldiğinden emin olunduktan sonra personel içeri girmelidir. Parlayıcı kargo düşünüldüğünde ise  çevrede hiçbir ateşleme kaynağı olmaması gerekmektedir.</a:t>
            </a:r>
            <a:endParaRPr lang="en-US" dirty="0"/>
          </a:p>
          <a:p>
            <a:endParaRPr lang="en-US" dirty="0"/>
          </a:p>
        </p:txBody>
      </p:sp>
    </p:spTree>
    <p:extLst>
      <p:ext uri="{BB962C8B-B14F-4D97-AF65-F5344CB8AC3E}">
        <p14:creationId xmlns:p14="http://schemas.microsoft.com/office/powerpoint/2010/main" val="75187955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2.4. Konteynerlerin Teslim Alınması</a:t>
            </a:r>
            <a:endParaRPr lang="en-US" dirty="0"/>
          </a:p>
        </p:txBody>
      </p:sp>
      <p:sp>
        <p:nvSpPr>
          <p:cNvPr id="3" name="İçerik Yer Tutucusu 2"/>
          <p:cNvSpPr>
            <a:spLocks noGrp="1"/>
          </p:cNvSpPr>
          <p:nvPr>
            <p:ph idx="1"/>
          </p:nvPr>
        </p:nvSpPr>
        <p:spPr/>
        <p:txBody>
          <a:bodyPr>
            <a:normAutofit fontScale="92500" lnSpcReduction="10000"/>
          </a:bodyPr>
          <a:lstStyle/>
          <a:p>
            <a:r>
              <a:rPr lang="tr-TR" dirty="0"/>
              <a:t>Eğer ortada tehlikeden şüphe edilecek önemli bir neden varsa örneğin paketlerin hasar görmeleri ya da dezenfeksiyon buharının bulunması gibi nakliye biriminin boşaltılmasından önce eksper tavsiyeleri araştırılmalıdır.</a:t>
            </a:r>
            <a:endParaRPr lang="en-US" dirty="0"/>
          </a:p>
          <a:p>
            <a:r>
              <a:rPr lang="tr-TR" dirty="0" smtClean="0"/>
              <a:t>Tehlikeli </a:t>
            </a:r>
            <a:r>
              <a:rPr lang="tr-TR" dirty="0"/>
              <a:t>kargo yüklü kargo nakliye birimi boşaltıldıktan sonra  hiçbir riskin kalmamasına  önem  verilmelidir.  Bunun  için   genellikle  kaza  neticesinde dökülen zehirli maddeler olduğunda ya da bundan şüphelenildiğinde özel olarak temizleme yapılmalıdır. Kargo nakliye biriminin daha fazla risk arz etmediği durumlarda tehlikeli madde levhaları, tutucu paneller “denizi kirletebilir” yazısı, diğer her türlü levhalar ya da işaretler sökülmeli, maskelenmeli veya aksi takdirde yok edilmelidir.</a:t>
            </a:r>
            <a:endParaRPr lang="en-US" dirty="0"/>
          </a:p>
          <a:p>
            <a:r>
              <a:rPr lang="tr-TR" dirty="0" smtClean="0"/>
              <a:t>Eğer </a:t>
            </a:r>
            <a:r>
              <a:rPr lang="tr-TR" dirty="0"/>
              <a:t>kargo nakliye birimi çok yüksek ısı değerine sahipse güvenli bir bölgeye götürülmeli ve yangın servislerine haber verilmelidir. Yangınla mücadele yöntemlerinin, nakliye biriminin içindeki kargoya uygun olmasına dikkat edilmelidir.</a:t>
            </a:r>
            <a:endParaRPr lang="en-US" dirty="0"/>
          </a:p>
          <a:p>
            <a:endParaRPr lang="en-US" dirty="0"/>
          </a:p>
        </p:txBody>
      </p:sp>
    </p:spTree>
    <p:extLst>
      <p:ext uri="{BB962C8B-B14F-4D97-AF65-F5344CB8AC3E}">
        <p14:creationId xmlns:p14="http://schemas.microsoft.com/office/powerpoint/2010/main" val="366144208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2.4. Konteynerlerin Teslim Alınması</a:t>
            </a:r>
            <a:endParaRPr lang="en-US" dirty="0"/>
          </a:p>
        </p:txBody>
      </p:sp>
      <p:sp>
        <p:nvSpPr>
          <p:cNvPr id="3" name="İçerik Yer Tutucusu 2"/>
          <p:cNvSpPr>
            <a:spLocks noGrp="1"/>
          </p:cNvSpPr>
          <p:nvPr>
            <p:ph idx="1"/>
          </p:nvPr>
        </p:nvSpPr>
        <p:spPr/>
        <p:txBody>
          <a:bodyPr/>
          <a:lstStyle/>
          <a:p>
            <a:r>
              <a:rPr lang="tr-TR" dirty="0"/>
              <a:t>Alıcının iyi bir şekilde kargo nakliye birimini geri göndermesine dikkat etmek gerekir. Boşaltıldıktan sonra kargo nakliye birimi, temiz ve her türlü yükü taşıyabilecek durumda olmalıdır. Bu uygulama özellikle tehlikeli kargoların ya da tiksindirici kargoların nakliyesinde yapılmaktadır.</a:t>
            </a:r>
            <a:endParaRPr lang="en-US" dirty="0"/>
          </a:p>
          <a:p>
            <a:r>
              <a:rPr lang="tr-TR" dirty="0" smtClean="0"/>
              <a:t>Alıcı</a:t>
            </a:r>
            <a:r>
              <a:rPr lang="tr-TR" dirty="0"/>
              <a:t>,  kargo  nakliye  birimine  gelecek  resmî  olarak  incelenenler  dışında  ve nakliye birimini öncelikli olarak alıcıya nakledecek işletmeciler tarafından onaylanan hasarlar haricinde, tüm hasardan sorumlu olduğunun bilincinde olmalıdır.</a:t>
            </a:r>
            <a:endParaRPr lang="en-US" dirty="0"/>
          </a:p>
          <a:p>
            <a:endParaRPr lang="en-US" dirty="0"/>
          </a:p>
        </p:txBody>
      </p:sp>
    </p:spTree>
    <p:extLst>
      <p:ext uri="{BB962C8B-B14F-4D97-AF65-F5344CB8AC3E}">
        <p14:creationId xmlns:p14="http://schemas.microsoft.com/office/powerpoint/2010/main" val="390351161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84757" y="287627"/>
            <a:ext cx="8981821" cy="1554052"/>
          </a:xfrm>
        </p:spPr>
        <p:txBody>
          <a:bodyPr>
            <a:normAutofit fontScale="90000"/>
          </a:bodyPr>
          <a:lstStyle/>
          <a:p>
            <a:r>
              <a:rPr lang="tr-TR" b="1" dirty="0"/>
              <a:t>2.5. Gümrük </a:t>
            </a:r>
            <a:r>
              <a:rPr lang="tr-TR" b="1" dirty="0" err="1"/>
              <a:t>Mühürü</a:t>
            </a:r>
            <a:r>
              <a:rPr lang="tr-TR" b="1" dirty="0"/>
              <a:t> Altında Yapılan Uluslararası Taşımacılık </a:t>
            </a:r>
            <a:r>
              <a:rPr lang="tr-TR" b="1" dirty="0" smtClean="0"/>
              <a:t>İçin</a:t>
            </a:r>
            <a:r>
              <a:rPr lang="tr-TR" dirty="0"/>
              <a:t> </a:t>
            </a:r>
            <a:r>
              <a:rPr lang="tr-TR" b="1" dirty="0" smtClean="0"/>
              <a:t>Konteynerlere </a:t>
            </a:r>
            <a:r>
              <a:rPr lang="tr-TR" b="1" dirty="0"/>
              <a:t>Uygulanabilir Teknik Şartlarla İlgili Kurallar</a:t>
            </a:r>
            <a:r>
              <a:rPr lang="en-US" dirty="0"/>
              <a:t/>
            </a:r>
            <a:br>
              <a:rPr lang="en-US" dirty="0"/>
            </a:br>
            <a:endParaRPr lang="en-US" dirty="0"/>
          </a:p>
        </p:txBody>
      </p:sp>
      <p:sp>
        <p:nvSpPr>
          <p:cNvPr id="3" name="İçerik Yer Tutucusu 2"/>
          <p:cNvSpPr>
            <a:spLocks noGrp="1"/>
          </p:cNvSpPr>
          <p:nvPr>
            <p:ph idx="1"/>
          </p:nvPr>
        </p:nvSpPr>
        <p:spPr/>
        <p:txBody>
          <a:bodyPr/>
          <a:lstStyle/>
          <a:p>
            <a:r>
              <a:rPr lang="tr-TR" dirty="0"/>
              <a:t>Gümrük  </a:t>
            </a:r>
            <a:r>
              <a:rPr lang="tr-TR" dirty="0" err="1"/>
              <a:t>mühürü</a:t>
            </a:r>
            <a:r>
              <a:rPr lang="tr-TR" dirty="0"/>
              <a:t>  altında  uluslararası  eşya  taşımacılığı  için  kabul  belgesi  sadece aşağıdaki şekilde yapılmış ve donatılmış konteynerlere verilir;</a:t>
            </a:r>
            <a:endParaRPr lang="en-US" dirty="0"/>
          </a:p>
          <a:p>
            <a:pPr marL="0" indent="0">
              <a:buNone/>
            </a:pPr>
            <a:r>
              <a:rPr lang="tr-TR" dirty="0" smtClean="0"/>
              <a:t>	</a:t>
            </a:r>
            <a:r>
              <a:rPr lang="tr-TR" sz="1600" dirty="0" smtClean="0"/>
              <a:t>- Gözle </a:t>
            </a:r>
            <a:r>
              <a:rPr lang="tr-TR" sz="1600" dirty="0"/>
              <a:t>görülür bir tahrip izi bırakmaksızın veya gümrük mührünü kırmaksızın mühürlü kısımdan hiçbir eşyanın çıkarılamayacak ya da içine koyulamayacak biçimde yapılmış olanlar,</a:t>
            </a:r>
            <a:endParaRPr lang="en-US" sz="1600" dirty="0"/>
          </a:p>
        </p:txBody>
      </p:sp>
      <p:pic>
        <p:nvPicPr>
          <p:cNvPr id="829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9248" y="3635017"/>
            <a:ext cx="6590808" cy="249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201987" y="6131883"/>
            <a:ext cx="4005329" cy="369332"/>
          </a:xfrm>
          <a:prstGeom prst="rect">
            <a:avLst/>
          </a:prstGeom>
          <a:noFill/>
        </p:spPr>
        <p:txBody>
          <a:bodyPr wrap="square" rtlCol="0">
            <a:spAutoFit/>
          </a:bodyPr>
          <a:lstStyle/>
          <a:p>
            <a:pPr algn="ctr"/>
            <a:r>
              <a:rPr lang="tr-TR" dirty="0" smtClean="0"/>
              <a:t>Çakma mühür örnekleri</a:t>
            </a:r>
            <a:endParaRPr lang="en-US" dirty="0"/>
          </a:p>
        </p:txBody>
      </p:sp>
    </p:spTree>
    <p:extLst>
      <p:ext uri="{BB962C8B-B14F-4D97-AF65-F5344CB8AC3E}">
        <p14:creationId xmlns:p14="http://schemas.microsoft.com/office/powerpoint/2010/main" val="426726538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dirty="0"/>
          </a:p>
        </p:txBody>
      </p:sp>
      <p:sp>
        <p:nvSpPr>
          <p:cNvPr id="3" name="İçerik Yer Tutucusu 2"/>
          <p:cNvSpPr>
            <a:spLocks noGrp="1"/>
          </p:cNvSpPr>
          <p:nvPr>
            <p:ph idx="1"/>
          </p:nvPr>
        </p:nvSpPr>
        <p:spPr/>
        <p:txBody>
          <a:bodyPr/>
          <a:lstStyle/>
          <a:p>
            <a:endParaRPr lang="en-US"/>
          </a:p>
        </p:txBody>
      </p:sp>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322" y="589119"/>
            <a:ext cx="1655762"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6810" y="609600"/>
            <a:ext cx="1690688"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1014" y="609600"/>
            <a:ext cx="1509712"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r="49790"/>
          <a:stretch/>
        </p:blipFill>
        <p:spPr bwMode="auto">
          <a:xfrm>
            <a:off x="1111054" y="3724934"/>
            <a:ext cx="1689030"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7990" y="3724932"/>
            <a:ext cx="1474787"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6"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50059"/>
          <a:stretch/>
        </p:blipFill>
        <p:spPr bwMode="auto">
          <a:xfrm>
            <a:off x="3936810" y="3724933"/>
            <a:ext cx="1679956"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2923504" y="6303566"/>
            <a:ext cx="3412902" cy="369332"/>
          </a:xfrm>
          <a:prstGeom prst="rect">
            <a:avLst/>
          </a:prstGeom>
          <a:noFill/>
        </p:spPr>
        <p:txBody>
          <a:bodyPr wrap="square" rtlCol="0">
            <a:spAutoFit/>
          </a:bodyPr>
          <a:lstStyle/>
          <a:p>
            <a:pPr algn="ctr"/>
            <a:r>
              <a:rPr lang="tr-TR" dirty="0" smtClean="0"/>
              <a:t>Plastik mühür örnekleri</a:t>
            </a:r>
            <a:endParaRPr lang="en-US" dirty="0"/>
          </a:p>
        </p:txBody>
      </p:sp>
    </p:spTree>
    <p:extLst>
      <p:ext uri="{BB962C8B-B14F-4D97-AF65-F5344CB8AC3E}">
        <p14:creationId xmlns:p14="http://schemas.microsoft.com/office/powerpoint/2010/main" val="137093992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en-US"/>
          </a:p>
        </p:txBody>
      </p:sp>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363" y="980383"/>
            <a:ext cx="8090357" cy="3771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2515766" y="4842835"/>
            <a:ext cx="5151550" cy="369332"/>
          </a:xfrm>
          <a:prstGeom prst="rect">
            <a:avLst/>
          </a:prstGeom>
          <a:noFill/>
        </p:spPr>
        <p:txBody>
          <a:bodyPr wrap="square" rtlCol="0">
            <a:spAutoFit/>
          </a:bodyPr>
          <a:lstStyle/>
          <a:p>
            <a:pPr algn="ctr"/>
            <a:r>
              <a:rPr lang="tr-TR" dirty="0" smtClean="0"/>
              <a:t>Çelik ve kurşun mühür örnekleri</a:t>
            </a:r>
            <a:endParaRPr lang="en-US" dirty="0"/>
          </a:p>
        </p:txBody>
      </p:sp>
    </p:spTree>
    <p:extLst>
      <p:ext uri="{BB962C8B-B14F-4D97-AF65-F5344CB8AC3E}">
        <p14:creationId xmlns:p14="http://schemas.microsoft.com/office/powerpoint/2010/main" val="236776617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dirty="0"/>
          </a:p>
        </p:txBody>
      </p:sp>
      <p:sp>
        <p:nvSpPr>
          <p:cNvPr id="3" name="İçerik Yer Tutucusu 2"/>
          <p:cNvSpPr>
            <a:spLocks noGrp="1"/>
          </p:cNvSpPr>
          <p:nvPr>
            <p:ph idx="1"/>
          </p:nvPr>
        </p:nvSpPr>
        <p:spPr>
          <a:xfrm>
            <a:off x="677334" y="1930400"/>
            <a:ext cx="8596668" cy="3880773"/>
          </a:xfrm>
        </p:spPr>
        <p:txBody>
          <a:bodyPr/>
          <a:lstStyle/>
          <a:p>
            <a:r>
              <a:rPr lang="tr-TR" dirty="0"/>
              <a:t>Gümrük mühürleri basit ve etkili bir şekilde takılabilenler,</a:t>
            </a:r>
            <a:endParaRPr lang="en-US" dirty="0"/>
          </a:p>
        </p:txBody>
      </p:sp>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2470522"/>
            <a:ext cx="8596668" cy="3155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928057" y="5626507"/>
            <a:ext cx="2421228" cy="369332"/>
          </a:xfrm>
          <a:prstGeom prst="rect">
            <a:avLst/>
          </a:prstGeom>
          <a:noFill/>
        </p:spPr>
        <p:txBody>
          <a:bodyPr wrap="square" rtlCol="0">
            <a:spAutoFit/>
          </a:bodyPr>
          <a:lstStyle/>
          <a:p>
            <a:r>
              <a:rPr lang="tr-TR" b="1" dirty="0"/>
              <a:t>Mühürleme işlemleri</a:t>
            </a:r>
            <a:endParaRPr lang="en-US" dirty="0"/>
          </a:p>
        </p:txBody>
      </p:sp>
    </p:spTree>
    <p:extLst>
      <p:ext uri="{BB962C8B-B14F-4D97-AF65-F5344CB8AC3E}">
        <p14:creationId xmlns:p14="http://schemas.microsoft.com/office/powerpoint/2010/main" val="248578140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r>
              <a:rPr lang="tr-TR" dirty="0"/>
              <a:t>Eşyaların saklanabileceği hiçbir gizli bölme içermeyenler,</a:t>
            </a:r>
            <a:endParaRPr lang="en-US" dirty="0"/>
          </a:p>
          <a:p>
            <a:r>
              <a:rPr lang="tr-TR" dirty="0" smtClean="0"/>
              <a:t>Eşyaların  </a:t>
            </a:r>
            <a:r>
              <a:rPr lang="tr-TR" dirty="0"/>
              <a:t>yerleştirildiği  bütün  bölmelere  gümrük  muayenesi  için  rahatça girilebilenlere verilir.</a:t>
            </a:r>
            <a:endParaRPr lang="en-US" dirty="0"/>
          </a:p>
          <a:p>
            <a:r>
              <a:rPr lang="tr-TR" dirty="0" smtClean="0"/>
              <a:t>Yukarıdaki </a:t>
            </a:r>
            <a:r>
              <a:rPr lang="tr-TR" dirty="0"/>
              <a:t>hükümlere uygun olarak konteynerlerin yapısı şu şekilde olmalıdır:</a:t>
            </a:r>
            <a:endParaRPr lang="en-US" dirty="0"/>
          </a:p>
          <a:p>
            <a:r>
              <a:rPr lang="tr-TR" dirty="0" smtClean="0"/>
              <a:t>Havalandırma </a:t>
            </a:r>
            <a:r>
              <a:rPr lang="tr-TR" dirty="0"/>
              <a:t>ve drenaj delikleri, konteynerin içine girişi önleyen bir tertibat ile korunacaktır. Tertibat, açık bir iz bırakmaksızın konteynerin dışından tekrar yerine yerleştirilemeyecek biçimde olmalıdır</a:t>
            </a:r>
            <a:endParaRPr lang="en-US" dirty="0"/>
          </a:p>
        </p:txBody>
      </p:sp>
    </p:spTree>
    <p:extLst>
      <p:ext uri="{BB962C8B-B14F-4D97-AF65-F5344CB8AC3E}">
        <p14:creationId xmlns:p14="http://schemas.microsoft.com/office/powerpoint/2010/main" val="155276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r>
              <a:rPr lang="tr-TR" dirty="0"/>
              <a:t>Yurt içi veya yurt dışına satılan malların nakli esnasında zarar görmemesi için yapılan ambalajlarda, keresteden imal edilen palet kullanılır. Palet, paketlerin alt ve üstüne konularak çelik veya plastik şeritlerle kuşatılır ve üzerine genellikle naylon türü malzemeler geçirilir.</a:t>
            </a:r>
            <a:endParaRPr lang="en-US" dirty="0"/>
          </a:p>
          <a:p>
            <a:pPr marL="0" indent="0">
              <a:buNone/>
            </a:pP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269" y="3584629"/>
            <a:ext cx="5218531" cy="268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786389" y="6271551"/>
            <a:ext cx="3052293" cy="369332"/>
          </a:xfrm>
          <a:prstGeom prst="rect">
            <a:avLst/>
          </a:prstGeom>
          <a:noFill/>
        </p:spPr>
        <p:txBody>
          <a:bodyPr wrap="square" rtlCol="0">
            <a:spAutoFit/>
          </a:bodyPr>
          <a:lstStyle/>
          <a:p>
            <a:pPr algn="ctr"/>
            <a:r>
              <a:rPr lang="tr-TR" b="1" dirty="0"/>
              <a:t>Çevre dostu ahşap </a:t>
            </a:r>
            <a:r>
              <a:rPr lang="tr-TR" b="1" dirty="0" smtClean="0"/>
              <a:t>paletler</a:t>
            </a:r>
            <a:endParaRPr lang="en-US" dirty="0"/>
          </a:p>
        </p:txBody>
      </p:sp>
    </p:spTree>
    <p:extLst>
      <p:ext uri="{BB962C8B-B14F-4D97-AF65-F5344CB8AC3E}">
        <p14:creationId xmlns:p14="http://schemas.microsoft.com/office/powerpoint/2010/main" val="254486906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en-US"/>
          </a:p>
        </p:txBody>
      </p:sp>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0"/>
            <a:ext cx="5155928" cy="532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5322" y="3174"/>
            <a:ext cx="4963691" cy="533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1715754" y="5374202"/>
            <a:ext cx="3079087" cy="369332"/>
          </a:xfrm>
          <a:prstGeom prst="rect">
            <a:avLst/>
          </a:prstGeom>
          <a:noFill/>
        </p:spPr>
        <p:txBody>
          <a:bodyPr wrap="square" rtlCol="0">
            <a:spAutoFit/>
          </a:bodyPr>
          <a:lstStyle/>
          <a:p>
            <a:r>
              <a:rPr lang="tr-TR" b="1" dirty="0"/>
              <a:t>Konteyner kapı görünümü</a:t>
            </a:r>
            <a:endParaRPr lang="en-US" dirty="0"/>
          </a:p>
        </p:txBody>
      </p:sp>
      <p:sp>
        <p:nvSpPr>
          <p:cNvPr id="7" name="Metin kutusu 6"/>
          <p:cNvSpPr txBox="1"/>
          <p:nvPr/>
        </p:nvSpPr>
        <p:spPr>
          <a:xfrm>
            <a:off x="7599253" y="5374202"/>
            <a:ext cx="3141727" cy="369332"/>
          </a:xfrm>
          <a:prstGeom prst="rect">
            <a:avLst/>
          </a:prstGeom>
          <a:noFill/>
        </p:spPr>
        <p:txBody>
          <a:bodyPr wrap="square" rtlCol="0">
            <a:spAutoFit/>
          </a:bodyPr>
          <a:lstStyle/>
          <a:p>
            <a:r>
              <a:rPr lang="tr-TR" b="1" dirty="0"/>
              <a:t>Konteyner kapı kilit sistemi</a:t>
            </a:r>
            <a:endParaRPr lang="en-US" dirty="0"/>
          </a:p>
        </p:txBody>
      </p:sp>
    </p:spTree>
    <p:extLst>
      <p:ext uri="{BB962C8B-B14F-4D97-AF65-F5344CB8AC3E}">
        <p14:creationId xmlns:p14="http://schemas.microsoft.com/office/powerpoint/2010/main" val="281842381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r>
              <a:rPr lang="tr-TR" dirty="0"/>
              <a:t>Kapılar ve diğer kapatma sistemleri (musluklar, bakım kapakları, halkalar vb.) üzerine gümrük mührünün takılabileceği bir tertibatı içerecektir. Bu tertibat, konteynerin  dışarıdan açık bir iz bırakmadan  tekrar yerleştirilemeyeceği  bir biçimde </a:t>
            </a:r>
            <a:r>
              <a:rPr lang="tr-TR" dirty="0" err="1"/>
              <a:t>olmalı,kapı</a:t>
            </a:r>
            <a:r>
              <a:rPr lang="tr-TR" dirty="0"/>
              <a:t> veya bağlantı gümrük mührü kırılmadan açılamamalıdır.</a:t>
            </a:r>
            <a:endParaRPr lang="en-US" dirty="0"/>
          </a:p>
          <a:p>
            <a:r>
              <a:rPr lang="tr-TR" dirty="0"/>
              <a:t> </a:t>
            </a:r>
            <a:endParaRPr lang="en-US" dirty="0"/>
          </a:p>
          <a:p>
            <a:endParaRPr lang="en-US" dirty="0"/>
          </a:p>
        </p:txBody>
      </p:sp>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968" y="3364561"/>
            <a:ext cx="2944499" cy="3019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597968" y="6379387"/>
            <a:ext cx="3284112" cy="369332"/>
          </a:xfrm>
          <a:prstGeom prst="rect">
            <a:avLst/>
          </a:prstGeom>
          <a:noFill/>
        </p:spPr>
        <p:txBody>
          <a:bodyPr wrap="square" rtlCol="0">
            <a:spAutoFit/>
          </a:bodyPr>
          <a:lstStyle/>
          <a:p>
            <a:r>
              <a:rPr lang="tr-TR" b="1" dirty="0"/>
              <a:t>Konteyner kapı mühürleme</a:t>
            </a:r>
            <a:endParaRPr lang="en-US" dirty="0"/>
          </a:p>
        </p:txBody>
      </p:sp>
    </p:spTree>
    <p:extLst>
      <p:ext uri="{BB962C8B-B14F-4D97-AF65-F5344CB8AC3E}">
        <p14:creationId xmlns:p14="http://schemas.microsoft.com/office/powerpoint/2010/main" val="126443893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r>
              <a:rPr lang="tr-TR" dirty="0"/>
              <a:t>Katlanabilir veya sökülebilir konteynerler monte edildiği zaman çeşitli parçaları bir arada kilitleyen bir sistemle tutturulmalıdır. Bu kilitleme sistemi konteynerin dışında ise monte edildikten sonra gümrük tarafından mühürlemeye uygun olmalıdır.</a:t>
            </a:r>
            <a:endParaRPr lang="en-US" dirty="0"/>
          </a:p>
          <a:p>
            <a:r>
              <a:rPr lang="tr-TR" dirty="0" smtClean="0"/>
              <a:t>Konteynerleri </a:t>
            </a:r>
            <a:r>
              <a:rPr lang="tr-TR" dirty="0"/>
              <a:t>meydana getiren parçalar (yanlar, kapılar, taban, çatı, direkler, çerçeve, çapraz kısımlar vb.) ya açık bir iz bırakmadan dışarıdan çıkarılıp tekrar yerine konulamayacak biçimde ya da açık iz bırakmaksızın değişiklik yapılamayacak bir yapı ortaya koyacak yöntemlerle </a:t>
            </a:r>
            <a:r>
              <a:rPr lang="tr-TR" dirty="0" err="1"/>
              <a:t>biraraya</a:t>
            </a:r>
            <a:r>
              <a:rPr lang="tr-TR" dirty="0"/>
              <a:t> getirilmelidir. Yanlar, taban, kapılar ve çatı değişik bileşiklerden meydana geliyorsa bunlar da aynı hükümlere uygun ve yeterli </a:t>
            </a:r>
            <a:r>
              <a:rPr lang="tr-TR" dirty="0" err="1"/>
              <a:t>dayanıklıkta</a:t>
            </a:r>
            <a:r>
              <a:rPr lang="tr-TR" dirty="0"/>
              <a:t> olacaktır.</a:t>
            </a:r>
            <a:endParaRPr lang="en-US" dirty="0"/>
          </a:p>
          <a:p>
            <a:pPr marL="0" indent="0">
              <a:buNone/>
            </a:pPr>
            <a:endParaRPr lang="en-US" dirty="0"/>
          </a:p>
        </p:txBody>
      </p:sp>
    </p:spTree>
    <p:extLst>
      <p:ext uri="{BB962C8B-B14F-4D97-AF65-F5344CB8AC3E}">
        <p14:creationId xmlns:p14="http://schemas.microsoft.com/office/powerpoint/2010/main" val="207016667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583842"/>
            <a:ext cx="8596668" cy="1320800"/>
          </a:xfrm>
        </p:spPr>
        <p:txBody>
          <a:bodyPr>
            <a:normAutofit fontScale="90000"/>
          </a:bodyPr>
          <a:lstStyle/>
          <a:p>
            <a:r>
              <a:rPr lang="tr-TR" b="1" dirty="0"/>
              <a:t>2.6. Konteynerlerin Sahaya İstiflenmesinde Dikkat </a:t>
            </a:r>
            <a:r>
              <a:rPr lang="tr-TR" b="1" dirty="0" smtClean="0"/>
              <a:t>Edilmesi</a:t>
            </a:r>
            <a:r>
              <a:rPr lang="tr-TR" dirty="0"/>
              <a:t> </a:t>
            </a:r>
            <a:r>
              <a:rPr lang="tr-TR" b="1" dirty="0" smtClean="0"/>
              <a:t>Gereken Noktalar</a:t>
            </a:r>
            <a:endParaRPr lang="en-US" dirty="0"/>
          </a:p>
        </p:txBody>
      </p:sp>
      <p:sp>
        <p:nvSpPr>
          <p:cNvPr id="3" name="İçerik Yer Tutucusu 2"/>
          <p:cNvSpPr>
            <a:spLocks noGrp="1"/>
          </p:cNvSpPr>
          <p:nvPr>
            <p:ph idx="1"/>
          </p:nvPr>
        </p:nvSpPr>
        <p:spPr>
          <a:xfrm>
            <a:off x="677334" y="1696949"/>
            <a:ext cx="8596668" cy="3880773"/>
          </a:xfrm>
        </p:spPr>
        <p:txBody>
          <a:bodyPr/>
          <a:lstStyle/>
          <a:p>
            <a:r>
              <a:rPr lang="tr-TR" dirty="0"/>
              <a:t>Konteynerler  birbiri  üzerine  konulurken  köşe  direkleri  üst  üste  </a:t>
            </a:r>
            <a:r>
              <a:rPr lang="tr-TR" dirty="0" smtClean="0"/>
              <a:t>gelmelidir.</a:t>
            </a:r>
            <a:r>
              <a:rPr lang="tr-TR" dirty="0"/>
              <a:t> </a:t>
            </a:r>
            <a:r>
              <a:rPr lang="tr-TR" dirty="0" smtClean="0"/>
              <a:t>Düzgün </a:t>
            </a:r>
            <a:r>
              <a:rPr lang="tr-TR" dirty="0"/>
              <a:t>olmasına özen gösterilmelidir. Çıkıntılar, operasyon esnasında diğer konteynerlere zarar verebilir</a:t>
            </a:r>
            <a:r>
              <a:rPr lang="tr-TR" dirty="0" smtClean="0"/>
              <a:t>.</a:t>
            </a:r>
            <a:endParaRPr lang="en-US" dirty="0"/>
          </a:p>
        </p:txBody>
      </p:sp>
      <p:pic>
        <p:nvPicPr>
          <p:cNvPr id="89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7613" y="2799597"/>
            <a:ext cx="2770899" cy="307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9794" y="2799596"/>
            <a:ext cx="2880105" cy="3082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1621061" y="5876420"/>
            <a:ext cx="6117465" cy="369332"/>
          </a:xfrm>
          <a:prstGeom prst="rect">
            <a:avLst/>
          </a:prstGeom>
          <a:noFill/>
        </p:spPr>
        <p:txBody>
          <a:bodyPr wrap="square" rtlCol="0">
            <a:spAutoFit/>
          </a:bodyPr>
          <a:lstStyle/>
          <a:p>
            <a:r>
              <a:rPr lang="tr-TR" b="1" dirty="0"/>
              <a:t>Köşe direkleri üst üste gelerek istiflenmiş konteynerler</a:t>
            </a:r>
            <a:endParaRPr lang="en-US" dirty="0"/>
          </a:p>
        </p:txBody>
      </p:sp>
    </p:spTree>
    <p:extLst>
      <p:ext uri="{BB962C8B-B14F-4D97-AF65-F5344CB8AC3E}">
        <p14:creationId xmlns:p14="http://schemas.microsoft.com/office/powerpoint/2010/main" val="334049216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r>
              <a:rPr lang="tr-TR" dirty="0"/>
              <a:t>Konteynerlerin    marka    ve    numaralarının    (tanıtım    bilgileri)    kolaylıkla okunabilecek şekilde konulmasına dikkat edilmelidir.</a:t>
            </a:r>
            <a:endParaRPr lang="en-US" dirty="0"/>
          </a:p>
        </p:txBody>
      </p:sp>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0922" y="3035583"/>
            <a:ext cx="4059072" cy="2862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1272991" y="6041362"/>
            <a:ext cx="7405353" cy="369332"/>
          </a:xfrm>
          <a:prstGeom prst="rect">
            <a:avLst/>
          </a:prstGeom>
          <a:noFill/>
        </p:spPr>
        <p:txBody>
          <a:bodyPr wrap="square" rtlCol="0">
            <a:spAutoFit/>
          </a:bodyPr>
          <a:lstStyle/>
          <a:p>
            <a:r>
              <a:rPr lang="tr-TR" b="1" dirty="0"/>
              <a:t>Konteynerlerin tanıtım bilgilerinin okunabilecek şekilde konulması</a:t>
            </a:r>
            <a:endParaRPr lang="en-US" dirty="0"/>
          </a:p>
        </p:txBody>
      </p:sp>
    </p:spTree>
    <p:extLst>
      <p:ext uri="{BB962C8B-B14F-4D97-AF65-F5344CB8AC3E}">
        <p14:creationId xmlns:p14="http://schemas.microsoft.com/office/powerpoint/2010/main" val="177535417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77334" y="669701"/>
            <a:ext cx="8596668" cy="5371661"/>
          </a:xfrm>
        </p:spPr>
        <p:txBody>
          <a:bodyPr>
            <a:normAutofit fontScale="92500" lnSpcReduction="10000"/>
          </a:bodyPr>
          <a:lstStyle/>
          <a:p>
            <a:r>
              <a:rPr lang="tr-TR" dirty="0"/>
              <a:t>Sahaya  istiflenirken  öncelikle  daha  sonraki  operasyonların  en  az  hareketle yapılabilecek (aktarma yapmadan) şekilde istiflenmesine dikkat edilmelidir.</a:t>
            </a:r>
            <a:endParaRPr lang="en-US" dirty="0"/>
          </a:p>
          <a:p>
            <a:r>
              <a:rPr lang="tr-TR" dirty="0" smtClean="0"/>
              <a:t>Özellikle  </a:t>
            </a:r>
            <a:r>
              <a:rPr lang="tr-TR" dirty="0"/>
              <a:t>ihraç  konteynerler  istife  (sahaya)  alınırken  yükleneceği  gemi  </a:t>
            </a:r>
            <a:r>
              <a:rPr lang="tr-TR" dirty="0" smtClean="0"/>
              <a:t>ve</a:t>
            </a:r>
            <a:r>
              <a:rPr lang="tr-TR" dirty="0"/>
              <a:t> </a:t>
            </a:r>
            <a:r>
              <a:rPr lang="tr-TR" dirty="0" smtClean="0"/>
              <a:t>gideceği </a:t>
            </a:r>
            <a:r>
              <a:rPr lang="tr-TR" dirty="0"/>
              <a:t>limana göre ayrılmalıdır. Gemiye sevk edilirken en az hareket </a:t>
            </a:r>
            <a:r>
              <a:rPr lang="tr-TR" dirty="0" smtClean="0"/>
              <a:t>yapacak</a:t>
            </a:r>
            <a:r>
              <a:rPr lang="tr-TR" dirty="0"/>
              <a:t> </a:t>
            </a:r>
            <a:r>
              <a:rPr lang="tr-TR" dirty="0" smtClean="0"/>
              <a:t>şekilde </a:t>
            </a:r>
            <a:r>
              <a:rPr lang="tr-TR" dirty="0"/>
              <a:t>istiflenmelidir.</a:t>
            </a:r>
            <a:endParaRPr lang="en-US" dirty="0"/>
          </a:p>
          <a:p>
            <a:r>
              <a:rPr lang="tr-TR" dirty="0" smtClean="0"/>
              <a:t>Mümkünse </a:t>
            </a:r>
            <a:r>
              <a:rPr lang="tr-TR" dirty="0"/>
              <a:t>alıcısına göre istiflenmelidir.</a:t>
            </a:r>
            <a:endParaRPr lang="en-US" dirty="0"/>
          </a:p>
          <a:p>
            <a:r>
              <a:rPr lang="tr-TR" dirty="0" smtClean="0"/>
              <a:t>Aynı  </a:t>
            </a:r>
            <a:r>
              <a:rPr lang="tr-TR" dirty="0"/>
              <a:t>boyuttaki  konteynerlerin  </a:t>
            </a:r>
            <a:r>
              <a:rPr lang="tr-TR" dirty="0" err="1"/>
              <a:t>biraraya</a:t>
            </a:r>
            <a:r>
              <a:rPr lang="tr-TR" dirty="0"/>
              <a:t>  konulmasına  dikkat  edilmelidir.  </a:t>
            </a:r>
            <a:r>
              <a:rPr lang="tr-TR" dirty="0" smtClean="0"/>
              <a:t>Bir</a:t>
            </a:r>
            <a:r>
              <a:rPr lang="tr-TR" dirty="0"/>
              <a:t> </a:t>
            </a:r>
            <a:r>
              <a:rPr lang="tr-TR" dirty="0" smtClean="0"/>
              <a:t>40’lık </a:t>
            </a:r>
            <a:r>
              <a:rPr lang="tr-TR" dirty="0"/>
              <a:t>konteynerin üstüne iki 20’lik konulmamalıdır.</a:t>
            </a:r>
            <a:endParaRPr lang="en-US" dirty="0"/>
          </a:p>
          <a:p>
            <a:r>
              <a:rPr lang="tr-TR" dirty="0" smtClean="0"/>
              <a:t>İstifler </a:t>
            </a:r>
            <a:r>
              <a:rPr lang="tr-TR" dirty="0"/>
              <a:t>arasında, kullanılan araçların rahat manevra yapabileceği kadar boşluk bırakılmalıdır.</a:t>
            </a:r>
            <a:endParaRPr lang="en-US" dirty="0"/>
          </a:p>
          <a:p>
            <a:r>
              <a:rPr lang="tr-TR" dirty="0" smtClean="0"/>
              <a:t>Diğerleri   </a:t>
            </a:r>
            <a:r>
              <a:rPr lang="tr-TR" dirty="0"/>
              <a:t>için   tehlikeli  olabilecek   konteynerler   mümkünse   özel   </a:t>
            </a:r>
            <a:r>
              <a:rPr lang="tr-TR" dirty="0" smtClean="0"/>
              <a:t>yerlerde</a:t>
            </a:r>
            <a:r>
              <a:rPr lang="tr-TR" dirty="0"/>
              <a:t> </a:t>
            </a:r>
            <a:r>
              <a:rPr lang="tr-TR" dirty="0" smtClean="0"/>
              <a:t>istiflenmelidir</a:t>
            </a:r>
            <a:r>
              <a:rPr lang="tr-TR" dirty="0"/>
              <a:t>.</a:t>
            </a:r>
            <a:endParaRPr lang="en-US" dirty="0"/>
          </a:p>
          <a:p>
            <a:r>
              <a:rPr lang="tr-TR" dirty="0" smtClean="0"/>
              <a:t>Ağır </a:t>
            </a:r>
            <a:r>
              <a:rPr lang="tr-TR" dirty="0"/>
              <a:t>konteynerler alta, hafifler üste gelecek şekilde istiflenmelidir.</a:t>
            </a:r>
            <a:endParaRPr lang="en-US" dirty="0"/>
          </a:p>
          <a:p>
            <a:r>
              <a:rPr lang="tr-TR" dirty="0" smtClean="0"/>
              <a:t>Sıvı </a:t>
            </a:r>
            <a:r>
              <a:rPr lang="tr-TR" dirty="0"/>
              <a:t>yüklü konteynerler mümkünse alta konulmalıdır.</a:t>
            </a:r>
            <a:endParaRPr lang="en-US" dirty="0"/>
          </a:p>
          <a:p>
            <a:r>
              <a:rPr lang="tr-TR" dirty="0" smtClean="0"/>
              <a:t>Aynı </a:t>
            </a:r>
            <a:r>
              <a:rPr lang="tr-TR" dirty="0"/>
              <a:t>parti (aynı konşimento) konteynerler mümkünse bir araya konulmalıdır.</a:t>
            </a:r>
            <a:endParaRPr lang="en-US" dirty="0"/>
          </a:p>
          <a:p>
            <a:r>
              <a:rPr lang="tr-TR" dirty="0" smtClean="0"/>
              <a:t>Dolu </a:t>
            </a:r>
            <a:r>
              <a:rPr lang="tr-TR" dirty="0"/>
              <a:t>ve boş konteynerler ayrı ayrı istiflenmelidir.</a:t>
            </a:r>
            <a:endParaRPr lang="en-US" dirty="0"/>
          </a:p>
          <a:p>
            <a:r>
              <a:rPr lang="tr-TR" dirty="0" smtClean="0"/>
              <a:t>Konteynerlerin </a:t>
            </a:r>
            <a:r>
              <a:rPr lang="tr-TR" dirty="0"/>
              <a:t>konulduğu hücreler not edilmelidir.</a:t>
            </a:r>
            <a:endParaRPr lang="en-US" dirty="0"/>
          </a:p>
          <a:p>
            <a:endParaRPr lang="en-US" dirty="0"/>
          </a:p>
        </p:txBody>
      </p:sp>
    </p:spTree>
    <p:extLst>
      <p:ext uri="{BB962C8B-B14F-4D97-AF65-F5344CB8AC3E}">
        <p14:creationId xmlns:p14="http://schemas.microsoft.com/office/powerpoint/2010/main" val="309415431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normAutofit/>
          </a:bodyPr>
          <a:lstStyle/>
          <a:p>
            <a:r>
              <a:rPr lang="tr-TR" dirty="0"/>
              <a:t>Konteyner istif sahasının hücrelere ayrılması, istif esnasında ve konteynerlerin yerlerinin belirlenmesinde büyük ölçüde kolaylık sağlayacaktır. Aşağıda özetle gösterildiği gibi saha önce bloklara (</a:t>
            </a:r>
            <a:r>
              <a:rPr lang="tr-TR" dirty="0" err="1"/>
              <a:t>line</a:t>
            </a:r>
            <a:r>
              <a:rPr lang="tr-TR" dirty="0"/>
              <a:t>) ayrılır. Yapılacak istifin genişliğine göre 4, 5, 6 vb. sıralar yapılır ve bu sıralar da 20’lik bir konteynerin (1 TEU) sığabileceği şekilde hücrelere </a:t>
            </a:r>
            <a:r>
              <a:rPr lang="tr-TR" dirty="0" smtClean="0"/>
              <a:t>bölünür.</a:t>
            </a:r>
            <a:r>
              <a:rPr lang="tr-TR" dirty="0"/>
              <a:t> </a:t>
            </a:r>
            <a:r>
              <a:rPr lang="tr-TR" dirty="0" smtClean="0"/>
              <a:t>20’lik  </a:t>
            </a:r>
            <a:r>
              <a:rPr lang="tr-TR" dirty="0"/>
              <a:t>konteynere  göre  ayarlanmış  hücrelerin  sırası  1’den  başlamak  üzere  tekli  </a:t>
            </a:r>
            <a:r>
              <a:rPr lang="tr-TR" dirty="0" smtClean="0"/>
              <a:t>sayılar</a:t>
            </a:r>
            <a:r>
              <a:rPr lang="tr-TR" dirty="0"/>
              <a:t> </a:t>
            </a:r>
            <a:r>
              <a:rPr lang="tr-TR" dirty="0" smtClean="0"/>
              <a:t>şeklinde </a:t>
            </a:r>
            <a:r>
              <a:rPr lang="tr-TR" dirty="0"/>
              <a:t>(1,3,5,7 vb.) devam eder. 40’lık konteynerin konulduğu hücre ise 2’den başlar </a:t>
            </a:r>
            <a:r>
              <a:rPr lang="tr-TR" dirty="0" smtClean="0"/>
              <a:t>ve</a:t>
            </a:r>
            <a:r>
              <a:rPr lang="tr-TR" dirty="0"/>
              <a:t> </a:t>
            </a:r>
            <a:r>
              <a:rPr lang="tr-TR" dirty="0" smtClean="0"/>
              <a:t>4’er </a:t>
            </a:r>
            <a:r>
              <a:rPr lang="tr-TR" dirty="0"/>
              <a:t>artarak (2,6,10,14 vb.) devam eder. Bloklar arasındaki vasıta giriş çıkışları (</a:t>
            </a:r>
            <a:r>
              <a:rPr lang="tr-TR" dirty="0" smtClean="0"/>
              <a:t>yollar)</a:t>
            </a:r>
            <a:r>
              <a:rPr lang="tr-TR" dirty="0"/>
              <a:t> </a:t>
            </a:r>
            <a:r>
              <a:rPr lang="tr-TR" dirty="0" smtClean="0"/>
              <a:t>mümkünse </a:t>
            </a:r>
            <a:r>
              <a:rPr lang="tr-TR" dirty="0"/>
              <a:t>aynı tarafta olmalıdır.</a:t>
            </a:r>
            <a:endParaRPr lang="en-US" dirty="0"/>
          </a:p>
        </p:txBody>
      </p:sp>
    </p:spTree>
    <p:extLst>
      <p:ext uri="{BB962C8B-B14F-4D97-AF65-F5344CB8AC3E}">
        <p14:creationId xmlns:p14="http://schemas.microsoft.com/office/powerpoint/2010/main" val="262756352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909153" y="5064094"/>
            <a:ext cx="8596668" cy="1298069"/>
          </a:xfrm>
        </p:spPr>
        <p:txBody>
          <a:bodyPr/>
          <a:lstStyle/>
          <a:p>
            <a:r>
              <a:rPr lang="tr-TR" dirty="0"/>
              <a:t>Bir konteynerin yeri belirtilirken önce blok (</a:t>
            </a:r>
            <a:r>
              <a:rPr lang="tr-TR" dirty="0" err="1"/>
              <a:t>line</a:t>
            </a:r>
            <a:r>
              <a:rPr lang="tr-TR" dirty="0"/>
              <a:t>), sonra sırası, hücresi ve hücredeki yeri belirtilir. Örneğin I bloğunun D sırasının 11. hücresinde alttan başlamak üzere 3. sırada (3 üstü) bulanan konteyner I, D, 11, 3 şeklinde gösterilir</a:t>
            </a:r>
            <a:r>
              <a:rPr lang="tr-TR" dirty="0" smtClean="0"/>
              <a:t>.</a:t>
            </a:r>
            <a:endParaRPr lang="en-US" dirty="0"/>
          </a:p>
        </p:txBody>
      </p:sp>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675" y="0"/>
            <a:ext cx="9474088" cy="476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2973003" y="4694762"/>
            <a:ext cx="5009882" cy="369332"/>
          </a:xfrm>
          <a:prstGeom prst="rect">
            <a:avLst/>
          </a:prstGeom>
          <a:noFill/>
        </p:spPr>
        <p:txBody>
          <a:bodyPr wrap="square" rtlCol="0">
            <a:spAutoFit/>
          </a:bodyPr>
          <a:lstStyle/>
          <a:p>
            <a:r>
              <a:rPr lang="tr-TR" b="1" dirty="0"/>
              <a:t>Konteyner istif sahasının hücrelere ayrılması</a:t>
            </a:r>
            <a:endParaRPr lang="en-US" dirty="0"/>
          </a:p>
        </p:txBody>
      </p:sp>
    </p:spTree>
    <p:extLst>
      <p:ext uri="{BB962C8B-B14F-4D97-AF65-F5344CB8AC3E}">
        <p14:creationId xmlns:p14="http://schemas.microsoft.com/office/powerpoint/2010/main" val="265144760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2.7. Konteyner Tanımlama </a:t>
            </a:r>
            <a:r>
              <a:rPr lang="tr-TR" b="1" dirty="0" smtClean="0"/>
              <a:t>Sistemi</a:t>
            </a:r>
            <a:endParaRPr lang="en-US" dirty="0"/>
          </a:p>
        </p:txBody>
      </p:sp>
      <p:sp>
        <p:nvSpPr>
          <p:cNvPr id="3" name="İçerik Yer Tutucusu 2"/>
          <p:cNvSpPr>
            <a:spLocks noGrp="1"/>
          </p:cNvSpPr>
          <p:nvPr>
            <p:ph idx="1"/>
          </p:nvPr>
        </p:nvSpPr>
        <p:spPr/>
        <p:txBody>
          <a:bodyPr/>
          <a:lstStyle/>
          <a:p>
            <a:r>
              <a:rPr lang="tr-TR" dirty="0"/>
              <a:t>Konteynerlerin tanımlanabilmesi için bir takım bilgileri ve işaretleri üzerinde </a:t>
            </a:r>
            <a:r>
              <a:rPr lang="tr-TR" dirty="0" smtClean="0"/>
              <a:t>taşıması</a:t>
            </a:r>
            <a:r>
              <a:rPr lang="tr-TR" dirty="0"/>
              <a:t> </a:t>
            </a:r>
            <a:r>
              <a:rPr lang="tr-TR" dirty="0" smtClean="0"/>
              <a:t>gerekir</a:t>
            </a:r>
            <a:r>
              <a:rPr lang="tr-TR" dirty="0"/>
              <a:t>.</a:t>
            </a:r>
            <a:endParaRPr lang="en-US" dirty="0"/>
          </a:p>
          <a:p>
            <a:endParaRPr lang="en-US" dirty="0"/>
          </a:p>
        </p:txBody>
      </p:sp>
    </p:spTree>
    <p:extLst>
      <p:ext uri="{BB962C8B-B14F-4D97-AF65-F5344CB8AC3E}">
        <p14:creationId xmlns:p14="http://schemas.microsoft.com/office/powerpoint/2010/main" val="159743443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2.7.1. Zorunlu Tanımlama Bilgileri</a:t>
            </a:r>
            <a:r>
              <a:rPr lang="en-US" dirty="0"/>
              <a:t/>
            </a:r>
            <a:br>
              <a:rPr lang="en-US" dirty="0"/>
            </a:br>
            <a:endParaRPr lang="en-US" dirty="0"/>
          </a:p>
        </p:txBody>
      </p:sp>
      <p:sp>
        <p:nvSpPr>
          <p:cNvPr id="3" name="İçerik Yer Tutucusu 2"/>
          <p:cNvSpPr>
            <a:spLocks noGrp="1"/>
          </p:cNvSpPr>
          <p:nvPr>
            <p:ph idx="1"/>
          </p:nvPr>
        </p:nvSpPr>
        <p:spPr/>
        <p:txBody>
          <a:bodyPr/>
          <a:lstStyle/>
          <a:p>
            <a:r>
              <a:rPr lang="tr-TR" dirty="0"/>
              <a:t>Konteyner tanımlama sistemi; mal sahibi kodu, teçhizat kategori </a:t>
            </a:r>
            <a:r>
              <a:rPr lang="tr-TR" dirty="0" err="1"/>
              <a:t>tanımlayıcıcısı</a:t>
            </a:r>
            <a:r>
              <a:rPr lang="tr-TR" dirty="0"/>
              <a:t>, seri numarası ve kontrol rakamından meydana gelen verilerden oluşur. Tanımlama bunların hepsini kapsamalıdır.</a:t>
            </a:r>
            <a:endParaRPr lang="en-US" dirty="0"/>
          </a:p>
          <a:p>
            <a:endParaRPr lang="en-US" dirty="0"/>
          </a:p>
        </p:txBody>
      </p:sp>
    </p:spTree>
    <p:extLst>
      <p:ext uri="{BB962C8B-B14F-4D97-AF65-F5344CB8AC3E}">
        <p14:creationId xmlns:p14="http://schemas.microsoft.com/office/powerpoint/2010/main" val="3340850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1.2.1. Yapıldıkları Malzemelere Göre </a:t>
            </a:r>
            <a:r>
              <a:rPr lang="tr-TR" b="1" dirty="0" smtClean="0"/>
              <a:t>Paletler</a:t>
            </a:r>
            <a:endParaRPr lang="en-US" dirty="0"/>
          </a:p>
        </p:txBody>
      </p:sp>
      <p:sp>
        <p:nvSpPr>
          <p:cNvPr id="3" name="İçerik Yer Tutucusu 2"/>
          <p:cNvSpPr>
            <a:spLocks noGrp="1"/>
          </p:cNvSpPr>
          <p:nvPr>
            <p:ph idx="1"/>
          </p:nvPr>
        </p:nvSpPr>
        <p:spPr/>
        <p:txBody>
          <a:bodyPr/>
          <a:lstStyle/>
          <a:p>
            <a:r>
              <a:rPr lang="tr-TR" dirty="0"/>
              <a:t>Paletler  ahşap,  sunta,  ondüle  fiber,  plastik  ve  metal  gibi  çeşitli  malzemelerden yapılmış olabilir. Kullanım alanları birbirinden farklıdır. Taşınacak ürünün niteliğine göre uygun olan palet kullanılır.</a:t>
            </a:r>
            <a:endParaRPr lang="en-US" dirty="0"/>
          </a:p>
          <a:p>
            <a:endParaRPr lang="en-US" dirty="0"/>
          </a:p>
        </p:txBody>
      </p:sp>
    </p:spTree>
    <p:extLst>
      <p:ext uri="{BB962C8B-B14F-4D97-AF65-F5344CB8AC3E}">
        <p14:creationId xmlns:p14="http://schemas.microsoft.com/office/powerpoint/2010/main" val="268291421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2.7.1. Zorunlu Tanımlama </a:t>
            </a:r>
            <a:r>
              <a:rPr lang="tr-TR" b="1" dirty="0" smtClean="0"/>
              <a:t>Bilgileri</a:t>
            </a:r>
            <a:endParaRPr lang="en-US" dirty="0"/>
          </a:p>
        </p:txBody>
      </p:sp>
      <p:sp>
        <p:nvSpPr>
          <p:cNvPr id="3" name="İçerik Yer Tutucusu 2"/>
          <p:cNvSpPr>
            <a:spLocks noGrp="1"/>
          </p:cNvSpPr>
          <p:nvPr>
            <p:ph idx="1"/>
          </p:nvPr>
        </p:nvSpPr>
        <p:spPr/>
        <p:txBody>
          <a:bodyPr>
            <a:normAutofit fontScale="92500"/>
          </a:bodyPr>
          <a:lstStyle/>
          <a:p>
            <a:r>
              <a:rPr lang="tr-TR" b="1" u="sng" dirty="0"/>
              <a:t>Mal sahibi kodu</a:t>
            </a:r>
            <a:r>
              <a:rPr lang="tr-TR" b="1" dirty="0"/>
              <a:t>: </a:t>
            </a:r>
            <a:r>
              <a:rPr lang="tr-TR" dirty="0"/>
              <a:t>3 büyük harf ile gösterilir. Bu kodlar her konteynerde özeldir ve özel olması için ilgili ulusal kuruluş aracılığı ile Uluslararası Konteyner Bürosuna (BIC) kayıt ettirilmelidir.</a:t>
            </a:r>
            <a:endParaRPr lang="en-US" dirty="0"/>
          </a:p>
          <a:p>
            <a:r>
              <a:rPr lang="tr-TR" b="1" u="sng" dirty="0" smtClean="0"/>
              <a:t>Teçhizat </a:t>
            </a:r>
            <a:r>
              <a:rPr lang="tr-TR" b="1" u="sng" dirty="0"/>
              <a:t>kategori tanımlayıcısı</a:t>
            </a:r>
            <a:r>
              <a:rPr lang="tr-TR" b="1" dirty="0"/>
              <a:t>: </a:t>
            </a:r>
            <a:r>
              <a:rPr lang="tr-TR" dirty="0"/>
              <a:t>Bir büyük Latin harfi ile gösterilir. Tüm yük konteynerleri için U, konteynerle ilgili sökülebilir teçhizat için J, çekiciler </a:t>
            </a:r>
            <a:r>
              <a:rPr lang="tr-TR" dirty="0" smtClean="0"/>
              <a:t>ve</a:t>
            </a:r>
            <a:r>
              <a:rPr lang="tr-TR" dirty="0"/>
              <a:t> </a:t>
            </a:r>
            <a:r>
              <a:rPr lang="tr-TR" dirty="0" smtClean="0"/>
              <a:t>şasiler </a:t>
            </a:r>
            <a:r>
              <a:rPr lang="tr-TR" dirty="0"/>
              <a:t>için Z harfi kullanılır.</a:t>
            </a:r>
            <a:endParaRPr lang="en-US" dirty="0"/>
          </a:p>
          <a:p>
            <a:r>
              <a:rPr lang="tr-TR" b="1" u="sng" dirty="0" smtClean="0"/>
              <a:t>Seri </a:t>
            </a:r>
            <a:r>
              <a:rPr lang="tr-TR" b="1" u="sng" dirty="0"/>
              <a:t>numarası</a:t>
            </a:r>
            <a:r>
              <a:rPr lang="tr-TR" b="1" dirty="0"/>
              <a:t>: </a:t>
            </a:r>
            <a:r>
              <a:rPr lang="tr-TR" dirty="0"/>
              <a:t>6 rakamdan oluşur, rakamların tamamı 6’dan az olursa önlerine sıfır konularak 6’ya tamamlanır. Örneğin, bir konteynerin seri </a:t>
            </a:r>
            <a:r>
              <a:rPr lang="tr-TR" dirty="0" smtClean="0"/>
              <a:t>numarasındaki</a:t>
            </a:r>
            <a:r>
              <a:rPr lang="tr-TR" dirty="0"/>
              <a:t> </a:t>
            </a:r>
            <a:r>
              <a:rPr lang="tr-TR" dirty="0" smtClean="0"/>
              <a:t>rakamlar </a:t>
            </a:r>
            <a:r>
              <a:rPr lang="tr-TR" dirty="0"/>
              <a:t>1234’ten oluşursa o konteynerin seri numarası 001234 olmalıdır.</a:t>
            </a:r>
            <a:endParaRPr lang="en-US" dirty="0"/>
          </a:p>
          <a:p>
            <a:r>
              <a:rPr lang="tr-TR" b="1" u="sng" dirty="0" smtClean="0"/>
              <a:t>Kontrol  </a:t>
            </a:r>
            <a:r>
              <a:rPr lang="tr-TR" b="1" u="sng" dirty="0"/>
              <a:t>rakamı</a:t>
            </a:r>
            <a:r>
              <a:rPr lang="tr-TR" b="1" dirty="0"/>
              <a:t>:  </a:t>
            </a:r>
            <a:r>
              <a:rPr lang="tr-TR" dirty="0"/>
              <a:t>Rakamdan  oluşur  ve  mal  sahibi  kodu  ile  seri  </a:t>
            </a:r>
            <a:r>
              <a:rPr lang="tr-TR" dirty="0" smtClean="0"/>
              <a:t>numarası</a:t>
            </a:r>
            <a:r>
              <a:rPr lang="tr-TR" dirty="0"/>
              <a:t> </a:t>
            </a:r>
            <a:r>
              <a:rPr lang="tr-TR" dirty="0" smtClean="0"/>
              <a:t>arasındaki </a:t>
            </a:r>
            <a:r>
              <a:rPr lang="tr-TR" dirty="0"/>
              <a:t>geçişin doğruluğunu tespit etmede kullanılır. Kontrol rakamı konteynerin mal sahibi kodunu, teçhizat kategori tanımlayıcısını ve seri numarasını doğrulamalıdır.</a:t>
            </a:r>
            <a:endParaRPr lang="en-US" dirty="0"/>
          </a:p>
          <a:p>
            <a:endParaRPr lang="en-US" dirty="0"/>
          </a:p>
        </p:txBody>
      </p:sp>
    </p:spTree>
    <p:extLst>
      <p:ext uri="{BB962C8B-B14F-4D97-AF65-F5344CB8AC3E}">
        <p14:creationId xmlns:p14="http://schemas.microsoft.com/office/powerpoint/2010/main" val="208762417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en-US"/>
          </a:p>
        </p:txBody>
      </p:sp>
      <p:pic>
        <p:nvPicPr>
          <p:cNvPr id="92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9542" y="494160"/>
            <a:ext cx="6692251" cy="468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2496484" y="5294756"/>
            <a:ext cx="4958366" cy="369332"/>
          </a:xfrm>
          <a:prstGeom prst="rect">
            <a:avLst/>
          </a:prstGeom>
          <a:noFill/>
        </p:spPr>
        <p:txBody>
          <a:bodyPr wrap="square" rtlCol="0">
            <a:spAutoFit/>
          </a:bodyPr>
          <a:lstStyle/>
          <a:p>
            <a:pPr algn="ctr"/>
            <a:r>
              <a:rPr lang="tr-TR" b="1" dirty="0"/>
              <a:t>Konteyner tanımlama bilgileri</a:t>
            </a:r>
            <a:endParaRPr lang="en-US" dirty="0"/>
          </a:p>
        </p:txBody>
      </p:sp>
    </p:spTree>
    <p:extLst>
      <p:ext uri="{BB962C8B-B14F-4D97-AF65-F5344CB8AC3E}">
        <p14:creationId xmlns:p14="http://schemas.microsoft.com/office/powerpoint/2010/main" val="156857079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2.7.2. Tanımlama </a:t>
            </a:r>
            <a:r>
              <a:rPr lang="tr-TR" b="1" dirty="0" smtClean="0"/>
              <a:t>İşaretleri</a:t>
            </a:r>
            <a:endParaRPr lang="en-US" dirty="0"/>
          </a:p>
        </p:txBody>
      </p:sp>
      <p:sp>
        <p:nvSpPr>
          <p:cNvPr id="3" name="İçerik Yer Tutucusu 2"/>
          <p:cNvSpPr>
            <a:spLocks noGrp="1"/>
          </p:cNvSpPr>
          <p:nvPr>
            <p:ph idx="1"/>
          </p:nvPr>
        </p:nvSpPr>
        <p:spPr/>
        <p:txBody>
          <a:bodyPr/>
          <a:lstStyle/>
          <a:p>
            <a:r>
              <a:rPr lang="tr-TR" b="1" dirty="0"/>
              <a:t>Konteyner  tanımlama  işaretleri:  </a:t>
            </a:r>
            <a:r>
              <a:rPr lang="tr-TR" dirty="0"/>
              <a:t>Yukarıda  kısaca  izah  edilen  tanımlama sistemine göre işaretlerin kullanımı, yük konteynerleri için zorunludur. Bu işaretlerin bütün teçhizatlar için kullanılması önerilmektedir. Boyut tip kodları ve bunların ilgili işaretleri, konteynerin tipi ve ana dış ölçüleri konteyner üzerinde işaretlenmiş kodlarla belirlenmelidir ve ISO standartlarına dâhil konteynerler için zorunludur. Boyut ve tip kodları, konteyner üzerinde bir bütün olarak kullanılmalıdır. Yani bilgiler parçalara ayrılmamalıdır.</a:t>
            </a:r>
            <a:endParaRPr lang="en-US" dirty="0"/>
          </a:p>
        </p:txBody>
      </p:sp>
    </p:spTree>
    <p:extLst>
      <p:ext uri="{BB962C8B-B14F-4D97-AF65-F5344CB8AC3E}">
        <p14:creationId xmlns:p14="http://schemas.microsoft.com/office/powerpoint/2010/main" val="348138867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r>
              <a:rPr lang="tr-TR" b="1" dirty="0"/>
              <a:t>Boyut ve tip kodları</a:t>
            </a:r>
            <a:endParaRPr lang="en-US" dirty="0"/>
          </a:p>
          <a:p>
            <a:pPr marL="0" indent="0">
              <a:buNone/>
            </a:pPr>
            <a:r>
              <a:rPr lang="tr-TR" dirty="0" smtClean="0"/>
              <a:t>	·</a:t>
            </a:r>
            <a:r>
              <a:rPr lang="tr-TR" b="1" dirty="0" smtClean="0"/>
              <a:t>Boyut</a:t>
            </a:r>
            <a:r>
              <a:rPr lang="tr-TR" b="1" dirty="0"/>
              <a:t>:  </a:t>
            </a:r>
            <a:r>
              <a:rPr lang="tr-TR" dirty="0"/>
              <a:t>Konteyner  boyut  tipleri  iki  karakter  ile  gösterilir.  1.  </a:t>
            </a:r>
            <a:r>
              <a:rPr lang="tr-TR" dirty="0" smtClean="0"/>
              <a:t>karakter</a:t>
            </a:r>
            <a:r>
              <a:rPr lang="tr-TR" dirty="0"/>
              <a:t> </a:t>
            </a:r>
            <a:r>
              <a:rPr lang="tr-TR" dirty="0" smtClean="0"/>
              <a:t>(sayısal  </a:t>
            </a:r>
            <a:r>
              <a:rPr lang="tr-TR" dirty="0"/>
              <a:t>veya  alfabetik)  uzunluğu,  2.  karakter  genişliği  ve  yüksekliği gösterir. </a:t>
            </a:r>
            <a:endParaRPr lang="tr-TR" dirty="0" smtClean="0"/>
          </a:p>
          <a:p>
            <a:pPr marL="0" indent="0">
              <a:buNone/>
            </a:pPr>
            <a:r>
              <a:rPr lang="tr-TR" dirty="0"/>
              <a:t>	</a:t>
            </a:r>
            <a:r>
              <a:rPr lang="tr-TR" dirty="0" smtClean="0"/>
              <a:t>·</a:t>
            </a:r>
            <a:r>
              <a:rPr lang="tr-TR" b="1" dirty="0" smtClean="0"/>
              <a:t>Tip</a:t>
            </a:r>
            <a:r>
              <a:rPr lang="tr-TR" b="1" dirty="0"/>
              <a:t>: </a:t>
            </a:r>
            <a:r>
              <a:rPr lang="tr-TR" dirty="0"/>
              <a:t>İki karakter ile gösterilmekte olup birincisi konteyner tipini gösteren alfabetik  karakter,  ikincisi  konteyner  tipi  ile  ilgili  genel  özellikleri gösterir sayısal karakterdir. Bundan önceki standartlarda konteyner tipi rakamla gösterilirken son kabul edilen standartlara göre harf kullanılmaya başlanmıştır ve her ikisi de geçerlidir.</a:t>
            </a:r>
            <a:endParaRPr lang="en-US" dirty="0"/>
          </a:p>
          <a:p>
            <a:endParaRPr lang="en-US" dirty="0"/>
          </a:p>
        </p:txBody>
      </p:sp>
    </p:spTree>
    <p:extLst>
      <p:ext uri="{BB962C8B-B14F-4D97-AF65-F5344CB8AC3E}">
        <p14:creationId xmlns:p14="http://schemas.microsoft.com/office/powerpoint/2010/main" val="307198613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2.7.3. İşletme İşaretleri</a:t>
            </a:r>
            <a:r>
              <a:rPr lang="en-US" dirty="0"/>
              <a:t/>
            </a:r>
            <a:br>
              <a:rPr lang="en-US" dirty="0"/>
            </a:br>
            <a:endParaRPr lang="en-US" dirty="0"/>
          </a:p>
        </p:txBody>
      </p:sp>
      <p:sp>
        <p:nvSpPr>
          <p:cNvPr id="3" name="İçerik Yer Tutucusu 2"/>
          <p:cNvSpPr>
            <a:spLocks noGrp="1"/>
          </p:cNvSpPr>
          <p:nvPr>
            <p:ph idx="1"/>
          </p:nvPr>
        </p:nvSpPr>
        <p:spPr>
          <a:xfrm>
            <a:off x="677334" y="1387856"/>
            <a:ext cx="5607556" cy="5360673"/>
          </a:xfrm>
        </p:spPr>
        <p:txBody>
          <a:bodyPr>
            <a:normAutofit/>
          </a:bodyPr>
          <a:lstStyle/>
          <a:p>
            <a:r>
              <a:rPr lang="tr-TR" dirty="0"/>
              <a:t>Bu kısımdaki işaretler, yalnızca yük konteynerleri üzerinde belirli bilgileri ve gözle görülebilen uyarıları bildirmek için kullanılan işaretlerdir. Herhangi bir özel kodu temsil etmek için kullanılmaz.</a:t>
            </a:r>
            <a:endParaRPr lang="en-US" dirty="0"/>
          </a:p>
          <a:p>
            <a:r>
              <a:rPr lang="tr-TR" dirty="0" smtClean="0"/>
              <a:t>Zorunlu </a:t>
            </a:r>
            <a:r>
              <a:rPr lang="tr-TR" dirty="0"/>
              <a:t>işletme işaretleri: En büyük brüt kütle ve dara kütlesi, konteynerlerin azami brüt kütle ile dara kütlesinin ağırlıklarının (kg ve </a:t>
            </a:r>
            <a:r>
              <a:rPr lang="tr-TR" dirty="0" err="1"/>
              <a:t>lb</a:t>
            </a:r>
            <a:r>
              <a:rPr lang="tr-TR" dirty="0"/>
              <a:t>) belirtilmesi emniyet açısından zorunludur. Aynı şekilde emniyet açısından ilgili standartlar uyarınca denenmiş konteynerler üzerinde, deney için kullanılan azami brüt kütlelerin de belirtilmesi gereklidir ve emniyet onay plakasında gösterilenle aynı olmalıdır. En büyük brüt kütle ve dara kütlesi levhası örnekleri aşağıda gösterilmiştir.</a:t>
            </a:r>
            <a:endParaRPr lang="en-US" dirty="0"/>
          </a:p>
        </p:txBody>
      </p:sp>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422" y="489724"/>
            <a:ext cx="4470515" cy="2639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0422" y="3671090"/>
            <a:ext cx="4467381" cy="2709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7740203" y="3249442"/>
            <a:ext cx="2781836" cy="369332"/>
          </a:xfrm>
          <a:prstGeom prst="rect">
            <a:avLst/>
          </a:prstGeom>
          <a:noFill/>
        </p:spPr>
        <p:txBody>
          <a:bodyPr wrap="square" rtlCol="0">
            <a:spAutoFit/>
          </a:bodyPr>
          <a:lstStyle/>
          <a:p>
            <a:r>
              <a:rPr lang="tr-TR" b="1" dirty="0"/>
              <a:t>20’lik konteyner levhası</a:t>
            </a:r>
            <a:endParaRPr lang="en-US" dirty="0"/>
          </a:p>
        </p:txBody>
      </p:sp>
      <p:sp>
        <p:nvSpPr>
          <p:cNvPr id="7" name="Metin kutusu 6"/>
          <p:cNvSpPr txBox="1"/>
          <p:nvPr/>
        </p:nvSpPr>
        <p:spPr>
          <a:xfrm>
            <a:off x="7883084" y="6426161"/>
            <a:ext cx="2781836" cy="369332"/>
          </a:xfrm>
          <a:prstGeom prst="rect">
            <a:avLst/>
          </a:prstGeom>
          <a:noFill/>
        </p:spPr>
        <p:txBody>
          <a:bodyPr wrap="square" rtlCol="0">
            <a:spAutoFit/>
          </a:bodyPr>
          <a:lstStyle/>
          <a:p>
            <a:r>
              <a:rPr lang="tr-TR" b="1" dirty="0" smtClean="0"/>
              <a:t>40’lık </a:t>
            </a:r>
            <a:r>
              <a:rPr lang="tr-TR" b="1" dirty="0"/>
              <a:t>konteyner levhası</a:t>
            </a:r>
            <a:endParaRPr lang="en-US" dirty="0"/>
          </a:p>
        </p:txBody>
      </p:sp>
    </p:spTree>
    <p:extLst>
      <p:ext uri="{BB962C8B-B14F-4D97-AF65-F5344CB8AC3E}">
        <p14:creationId xmlns:p14="http://schemas.microsoft.com/office/powerpoint/2010/main" val="57940769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8394" y="499214"/>
            <a:ext cx="8596668" cy="3880773"/>
          </a:xfrm>
        </p:spPr>
        <p:txBody>
          <a:bodyPr/>
          <a:lstStyle/>
          <a:p>
            <a:r>
              <a:rPr lang="tr-TR" dirty="0"/>
              <a:t>En büyük brüt kütle ve dara kütleleri için kullanılan harf ve rakamlar 50 mm’den küçük olmamalıdır. Konteyner tanımlama ve işletme işaretleri, en iyi görünebilecek ve kolaylıkla okunabilecek yerlere yerleştirilmelidir. Bu işaretler, konteyner üzerinde mümkün olduğunca Ek-3’te verilen örnekteki gibi olmalıdır.</a:t>
            </a:r>
            <a:endParaRPr lang="en-US" dirty="0"/>
          </a:p>
          <a:p>
            <a:pPr marL="0" indent="0">
              <a:buNone/>
            </a:pPr>
            <a:r>
              <a:rPr lang="tr-TR" b="1" dirty="0" smtClean="0"/>
              <a:t>		- </a:t>
            </a:r>
            <a:r>
              <a:rPr lang="tr-TR" sz="1600" b="1" dirty="0" smtClean="0"/>
              <a:t>Hava/yer </a:t>
            </a:r>
            <a:r>
              <a:rPr lang="tr-TR" sz="1600" b="1" dirty="0"/>
              <a:t>konteyneri sembolü: </a:t>
            </a:r>
            <a:r>
              <a:rPr lang="tr-TR" sz="1600" dirty="0"/>
              <a:t>Konteynerin hava/yer konteynerleri olduğunu istifleme sınırlamaları ile göstermek için aşağıda örnekleri verilen sembol kullanılmalıdır</a:t>
            </a:r>
            <a:r>
              <a:rPr lang="tr-TR" sz="1600" dirty="0" smtClean="0"/>
              <a:t>.</a:t>
            </a:r>
            <a:endParaRPr lang="en-US" sz="1600" dirty="0"/>
          </a:p>
        </p:txBody>
      </p:sp>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934" y="2775307"/>
            <a:ext cx="6909605" cy="2703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2759254" y="5653825"/>
            <a:ext cx="3618964" cy="369332"/>
          </a:xfrm>
          <a:prstGeom prst="rect">
            <a:avLst/>
          </a:prstGeom>
          <a:noFill/>
        </p:spPr>
        <p:txBody>
          <a:bodyPr wrap="square" rtlCol="0">
            <a:spAutoFit/>
          </a:bodyPr>
          <a:lstStyle/>
          <a:p>
            <a:pPr algn="ctr"/>
            <a:r>
              <a:rPr lang="tr-TR" b="1" dirty="0"/>
              <a:t>Hava/yer konteyneri sembolleri</a:t>
            </a:r>
            <a:endParaRPr lang="en-US" dirty="0"/>
          </a:p>
        </p:txBody>
      </p:sp>
    </p:spTree>
    <p:extLst>
      <p:ext uri="{BB962C8B-B14F-4D97-AF65-F5344CB8AC3E}">
        <p14:creationId xmlns:p14="http://schemas.microsoft.com/office/powerpoint/2010/main" val="96613465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74304" y="602246"/>
            <a:ext cx="8596668" cy="1007614"/>
          </a:xfrm>
        </p:spPr>
        <p:txBody>
          <a:bodyPr/>
          <a:lstStyle/>
          <a:p>
            <a:r>
              <a:rPr lang="tr-TR" b="1" dirty="0"/>
              <a:t>Havai  elektrik  ikaz  işareti</a:t>
            </a:r>
            <a:r>
              <a:rPr lang="tr-TR" dirty="0"/>
              <a:t>:  Merdiveni  olan  tüm  konteynerlerde,  aşağıdaki havai elektrik tehlikesi ikaz işareti bulunmalıdır.</a:t>
            </a:r>
            <a:endParaRPr lang="en-US" dirty="0"/>
          </a:p>
          <a:p>
            <a:endParaRPr lang="en-US" dirty="0"/>
          </a:p>
        </p:txBody>
      </p:sp>
      <p:pic>
        <p:nvPicPr>
          <p:cNvPr id="95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5504" y="1357044"/>
            <a:ext cx="2714267" cy="249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030958" y="3953814"/>
            <a:ext cx="3683358" cy="369332"/>
          </a:xfrm>
          <a:prstGeom prst="rect">
            <a:avLst/>
          </a:prstGeom>
          <a:noFill/>
        </p:spPr>
        <p:txBody>
          <a:bodyPr wrap="square" rtlCol="0">
            <a:spAutoFit/>
          </a:bodyPr>
          <a:lstStyle/>
          <a:p>
            <a:pPr algn="ctr"/>
            <a:r>
              <a:rPr lang="tr-TR" b="1" dirty="0" smtClean="0"/>
              <a:t>Havai </a:t>
            </a:r>
            <a:r>
              <a:rPr lang="tr-TR" b="1" dirty="0"/>
              <a:t>elektrik ikaz </a:t>
            </a:r>
            <a:r>
              <a:rPr lang="tr-TR" b="1" dirty="0" smtClean="0"/>
              <a:t>işareti</a:t>
            </a:r>
            <a:endParaRPr lang="en-US" dirty="0"/>
          </a:p>
        </p:txBody>
      </p:sp>
      <p:sp>
        <p:nvSpPr>
          <p:cNvPr id="5" name="Metin kutusu 4"/>
          <p:cNvSpPr txBox="1"/>
          <p:nvPr/>
        </p:nvSpPr>
        <p:spPr>
          <a:xfrm>
            <a:off x="574303" y="4640114"/>
            <a:ext cx="8596667" cy="1477328"/>
          </a:xfrm>
          <a:prstGeom prst="rect">
            <a:avLst/>
          </a:prstGeom>
          <a:noFill/>
        </p:spPr>
        <p:txBody>
          <a:bodyPr wrap="square" rtlCol="0">
            <a:spAutoFit/>
          </a:bodyPr>
          <a:lstStyle/>
          <a:p>
            <a:r>
              <a:rPr lang="tr-TR" dirty="0"/>
              <a:t>2,6 m (8 </a:t>
            </a:r>
            <a:r>
              <a:rPr lang="tr-TR" dirty="0" err="1"/>
              <a:t>ft</a:t>
            </a:r>
            <a:r>
              <a:rPr lang="tr-TR" dirty="0"/>
              <a:t> 6 inç)’den daha yüksek konteyner için yükseklik işareti, 2,6 m (8 </a:t>
            </a:r>
            <a:r>
              <a:rPr lang="tr-TR" dirty="0" err="1"/>
              <a:t>ft</a:t>
            </a:r>
            <a:r>
              <a:rPr lang="tr-TR" dirty="0"/>
              <a:t> 6 </a:t>
            </a:r>
            <a:r>
              <a:rPr lang="tr-TR" dirty="0" err="1"/>
              <a:t>inch</a:t>
            </a:r>
            <a:r>
              <a:rPr lang="tr-TR" dirty="0"/>
              <a:t>)’den  daha  yüksek  konteynerlerin  üzerinde  her  iki  yanda  aşağıda  verilen  yükseklik işareti ile her iki baş taraftaki çerçevenin ve köşebentle birleşik tüm köşelerdeki kenarların üzerinde en az 300 mm uzunluğunda, yerden ve yukarıdan görülebilen siyah ve sarı çizgiler bulunmalıdır</a:t>
            </a:r>
            <a:r>
              <a:rPr lang="tr-TR" dirty="0" smtClean="0"/>
              <a:t>.</a:t>
            </a:r>
            <a:endParaRPr lang="en-US" dirty="0"/>
          </a:p>
        </p:txBody>
      </p:sp>
    </p:spTree>
    <p:extLst>
      <p:ext uri="{BB962C8B-B14F-4D97-AF65-F5344CB8AC3E}">
        <p14:creationId xmlns:p14="http://schemas.microsoft.com/office/powerpoint/2010/main" val="239549306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en-US"/>
          </a:p>
        </p:txBody>
      </p:sp>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161" y="373875"/>
            <a:ext cx="7431110" cy="334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160" y="3717115"/>
            <a:ext cx="7403463" cy="1576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522372" y="5338740"/>
            <a:ext cx="3116688" cy="369332"/>
          </a:xfrm>
          <a:prstGeom prst="rect">
            <a:avLst/>
          </a:prstGeom>
          <a:noFill/>
        </p:spPr>
        <p:txBody>
          <a:bodyPr wrap="square" rtlCol="0">
            <a:spAutoFit/>
          </a:bodyPr>
          <a:lstStyle/>
          <a:p>
            <a:pPr algn="ctr"/>
            <a:r>
              <a:rPr lang="tr-TR" b="1" dirty="0"/>
              <a:t>Konteyner yükseklik işareti</a:t>
            </a:r>
            <a:endParaRPr lang="en-US" dirty="0"/>
          </a:p>
        </p:txBody>
      </p:sp>
    </p:spTree>
    <p:extLst>
      <p:ext uri="{BB962C8B-B14F-4D97-AF65-F5344CB8AC3E}">
        <p14:creationId xmlns:p14="http://schemas.microsoft.com/office/powerpoint/2010/main" val="115303407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00060" y="602764"/>
            <a:ext cx="8596668" cy="3880773"/>
          </a:xfrm>
        </p:spPr>
        <p:txBody>
          <a:bodyPr/>
          <a:lstStyle/>
          <a:p>
            <a:r>
              <a:rPr lang="tr-TR" dirty="0"/>
              <a:t>İhtiyari işletme işaretleri (en büyük net kütle), en büyük brüt kütle ve dara kütlesine ilaveten toplam taşıma yükü veya net kütlenin konteynerlere işaretlenmesi yaygın olarak kullanılmaktadır. Eğer kullanılacaksa zorunlu işletme işareti olan en büyük brüt kütle ve dara kütlesinden sonra (altında) yer alacak şekilde yazılmalıdır. Örneği aşağıda verilmiştir.</a:t>
            </a:r>
            <a:endParaRPr lang="en-US" dirty="0"/>
          </a:p>
          <a:p>
            <a:endParaRPr lang="en-US" dirty="0"/>
          </a:p>
        </p:txBody>
      </p:sp>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6514" y="2157122"/>
            <a:ext cx="6458844" cy="296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106984" y="5267459"/>
            <a:ext cx="3837904" cy="369332"/>
          </a:xfrm>
          <a:prstGeom prst="rect">
            <a:avLst/>
          </a:prstGeom>
          <a:noFill/>
        </p:spPr>
        <p:txBody>
          <a:bodyPr wrap="square" rtlCol="0">
            <a:spAutoFit/>
          </a:bodyPr>
          <a:lstStyle/>
          <a:p>
            <a:pPr algn="ctr"/>
            <a:r>
              <a:rPr lang="tr-TR" b="1" dirty="0"/>
              <a:t>En büyük net kütlesinin </a:t>
            </a:r>
            <a:r>
              <a:rPr lang="tr-TR" b="1" dirty="0" smtClean="0"/>
              <a:t>gösterilişi</a:t>
            </a:r>
            <a:endParaRPr lang="en-US" dirty="0"/>
          </a:p>
        </p:txBody>
      </p:sp>
    </p:spTree>
    <p:extLst>
      <p:ext uri="{BB962C8B-B14F-4D97-AF65-F5344CB8AC3E}">
        <p14:creationId xmlns:p14="http://schemas.microsoft.com/office/powerpoint/2010/main" val="196303228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2.7.4. İşaretlerin Fiziki </a:t>
            </a:r>
            <a:r>
              <a:rPr lang="tr-TR" b="1" dirty="0" smtClean="0"/>
              <a:t>Gösterilişi</a:t>
            </a:r>
            <a:endParaRPr lang="en-US" dirty="0"/>
          </a:p>
        </p:txBody>
      </p:sp>
      <p:sp>
        <p:nvSpPr>
          <p:cNvPr id="3" name="İçerik Yer Tutucusu 2"/>
          <p:cNvSpPr>
            <a:spLocks noGrp="1"/>
          </p:cNvSpPr>
          <p:nvPr>
            <p:ph idx="1"/>
          </p:nvPr>
        </p:nvSpPr>
        <p:spPr/>
        <p:txBody>
          <a:bodyPr>
            <a:normAutofit/>
          </a:bodyPr>
          <a:lstStyle/>
          <a:p>
            <a:r>
              <a:rPr lang="tr-TR" dirty="0"/>
              <a:t>İşaretlerin boyutu ve rengi, mal sahibi kodu, teçhizat kategori tanımlayıcısı, seri numarası ve kontrol rakamı olarak kullanılan harf ve rakamların yüksekliği 100 mm (4 </a:t>
            </a:r>
            <a:r>
              <a:rPr lang="tr-TR" dirty="0" err="1"/>
              <a:t>inch</a:t>
            </a:r>
            <a:r>
              <a:rPr lang="tr-TR" dirty="0"/>
              <a:t>)’den az olmamalıdır.</a:t>
            </a:r>
            <a:endParaRPr lang="en-US" dirty="0"/>
          </a:p>
          <a:p>
            <a:r>
              <a:rPr lang="tr-TR" dirty="0" smtClean="0"/>
              <a:t>En </a:t>
            </a:r>
            <a:r>
              <a:rPr lang="tr-TR" dirty="0"/>
              <a:t>büyük brüt ve dara kütleleri için kullanılan harf ve rakamlar en az 50 mm (</a:t>
            </a:r>
            <a:r>
              <a:rPr lang="tr-TR" dirty="0" err="1" smtClean="0"/>
              <a:t>inch</a:t>
            </a:r>
            <a:r>
              <a:rPr lang="tr-TR" dirty="0" smtClean="0"/>
              <a:t>)</a:t>
            </a:r>
            <a:r>
              <a:rPr lang="tr-TR" dirty="0"/>
              <a:t> </a:t>
            </a:r>
            <a:r>
              <a:rPr lang="tr-TR" dirty="0" smtClean="0"/>
              <a:t>olmalıdır</a:t>
            </a:r>
            <a:r>
              <a:rPr lang="tr-TR" dirty="0"/>
              <a:t>.</a:t>
            </a:r>
            <a:endParaRPr lang="en-US" dirty="0"/>
          </a:p>
          <a:p>
            <a:r>
              <a:rPr lang="tr-TR" dirty="0" smtClean="0"/>
              <a:t>Kullanılan </a:t>
            </a:r>
            <a:r>
              <a:rPr lang="tr-TR" dirty="0"/>
              <a:t>bütün işaretler orantılı genişlik ve kalınlıkta, dayanıklı (silinmez) ve konteynerin rengine göre kontrast (iyi seçilebilecek) bir renkte olmalıdır.</a:t>
            </a:r>
            <a:endParaRPr lang="en-US" dirty="0"/>
          </a:p>
          <a:p>
            <a:endParaRPr lang="en-US" dirty="0"/>
          </a:p>
        </p:txBody>
      </p:sp>
    </p:spTree>
    <p:extLst>
      <p:ext uri="{BB962C8B-B14F-4D97-AF65-F5344CB8AC3E}">
        <p14:creationId xmlns:p14="http://schemas.microsoft.com/office/powerpoint/2010/main" val="2987550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1.2.1.1. </a:t>
            </a:r>
            <a:r>
              <a:rPr lang="tr-TR" b="1" dirty="0" smtClean="0"/>
              <a:t>Ahşap</a:t>
            </a:r>
            <a:endParaRPr lang="en-US" dirty="0"/>
          </a:p>
        </p:txBody>
      </p:sp>
      <p:sp>
        <p:nvSpPr>
          <p:cNvPr id="3" name="İçerik Yer Tutucusu 2"/>
          <p:cNvSpPr>
            <a:spLocks noGrp="1"/>
          </p:cNvSpPr>
          <p:nvPr>
            <p:ph idx="1"/>
          </p:nvPr>
        </p:nvSpPr>
        <p:spPr>
          <a:xfrm>
            <a:off x="677334" y="1403797"/>
            <a:ext cx="5890891" cy="4945488"/>
          </a:xfrm>
        </p:spPr>
        <p:txBody>
          <a:bodyPr>
            <a:normAutofit/>
          </a:bodyPr>
          <a:lstStyle/>
          <a:p>
            <a:r>
              <a:rPr lang="tr-TR" dirty="0"/>
              <a:t>Piyasadaki  mevcut  palet  malzemeleri  içinde,  palet  malzemelerindeki  gelişmeye rağmen tane yük taşımacılığında hâlâ en büyük hisseyi elinde bulunduran malzeme ahşaptır. Çok geniş boyut yelpazesine ve kullanım alanına sahiptir.</a:t>
            </a:r>
            <a:endParaRPr lang="en-US" dirty="0"/>
          </a:p>
          <a:p>
            <a:r>
              <a:rPr lang="tr-TR" dirty="0" smtClean="0"/>
              <a:t>Ekonomik </a:t>
            </a:r>
            <a:r>
              <a:rPr lang="tr-TR" dirty="0"/>
              <a:t>ve kolay kullanılabilir olmasından dolayı ahşap paletlerin satışı, her yıl bir önceki  yıldan  daha fazla gerçekleşmektedir. Tipik bir 48–40 ahşap  palet,  bugün  15  yıl öncesine göre biraz daha pahalıdır.</a:t>
            </a:r>
            <a:endParaRPr lang="en-US" dirty="0"/>
          </a:p>
          <a:p>
            <a:r>
              <a:rPr lang="tr-TR" dirty="0" smtClean="0"/>
              <a:t>Ahşabın  </a:t>
            </a:r>
            <a:r>
              <a:rPr lang="tr-TR" dirty="0"/>
              <a:t>tabiatta  çok  kolay  çözünebilme  ve  yeniden  kullanılabilme  özelliklerine rağmen ticari bir yaklaşımla özellikle tek yönlü sevkiyatlarda paletlerin yük boşaltımından sonra imhası sorunu ortaya çıkmaktadır. Bu da ek bir maliyet getirmektedir</a:t>
            </a:r>
            <a:r>
              <a:rPr lang="tr-TR" dirty="0" smtClean="0"/>
              <a:t>.</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8225" y="1930400"/>
            <a:ext cx="5679011" cy="260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529735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b="1" dirty="0"/>
              <a:t>2.7.5. İşaretlerin Yerleştirilmesi ve Yeri</a:t>
            </a:r>
            <a:r>
              <a:rPr lang="en-US" dirty="0"/>
              <a:t/>
            </a:r>
            <a:br>
              <a:rPr lang="en-US" dirty="0"/>
            </a:br>
            <a:endParaRPr lang="en-US" dirty="0"/>
          </a:p>
        </p:txBody>
      </p:sp>
      <p:sp>
        <p:nvSpPr>
          <p:cNvPr id="3" name="İçerik Yer Tutucusu 2"/>
          <p:cNvSpPr>
            <a:spLocks noGrp="1"/>
          </p:cNvSpPr>
          <p:nvPr>
            <p:ph idx="1"/>
          </p:nvPr>
        </p:nvSpPr>
        <p:spPr/>
        <p:txBody>
          <a:bodyPr/>
          <a:lstStyle/>
          <a:p>
            <a:r>
              <a:rPr lang="tr-TR" dirty="0"/>
              <a:t>Konteyner tipleri göz önüne alındığında (kapalı, açık, platform vb.) işaretlerin yerleştirilmeleri   ve   yeri   konusunda   farklılık   göstermeleri   doğaldır.   Burada   kapalı konteynerler (standart) baz alınmış olup diğer konteyner tipleri için de verilen işaretlemenin yerleştirilmesi ve yeri konusunda bu kurala mümkün olduğunca uyularak yapılmalıdır.</a:t>
            </a:r>
            <a:endParaRPr lang="en-US" dirty="0"/>
          </a:p>
          <a:p>
            <a:r>
              <a:rPr lang="tr-TR" dirty="0" smtClean="0"/>
              <a:t>Yerleştirilmesi </a:t>
            </a:r>
            <a:r>
              <a:rPr lang="tr-TR" dirty="0"/>
              <a:t>zorunlu olan tanımlama işaretlerinin konteyner üzerindeki mal sahibi kodu, teçhizat kategori tanımlayıcısı, seri ve kontrol rakamının tek bir yatay çizgi üzerinde olması tercih edilir. Bu tür yerleştirmeye bir örnek aşağıda verilmiştir. Konteynerin yapısal özellikleri aksini gerektiriyorsa yerleştirme dikey olabilir.</a:t>
            </a:r>
            <a:endParaRPr lang="en-US" dirty="0"/>
          </a:p>
          <a:p>
            <a:endParaRPr lang="en-US" dirty="0"/>
          </a:p>
        </p:txBody>
      </p:sp>
    </p:spTree>
    <p:extLst>
      <p:ext uri="{BB962C8B-B14F-4D97-AF65-F5344CB8AC3E}">
        <p14:creationId xmlns:p14="http://schemas.microsoft.com/office/powerpoint/2010/main" val="368334340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b="1" dirty="0"/>
              <a:t>2.7.5. İşaretlerin Yerleştirilmesi ve </a:t>
            </a:r>
            <a:r>
              <a:rPr lang="tr-TR" b="1" dirty="0" smtClean="0"/>
              <a:t>Yeri</a:t>
            </a:r>
            <a:r>
              <a:rPr lang="en-US" dirty="0" smtClean="0"/>
              <a:t/>
            </a:r>
            <a:br>
              <a:rPr lang="en-US" dirty="0" smtClean="0"/>
            </a:br>
            <a:endParaRPr lang="en-US" dirty="0"/>
          </a:p>
        </p:txBody>
      </p:sp>
      <p:sp>
        <p:nvSpPr>
          <p:cNvPr id="3" name="İçerik Yer Tutucusu 2"/>
          <p:cNvSpPr>
            <a:spLocks noGrp="1"/>
          </p:cNvSpPr>
          <p:nvPr>
            <p:ph idx="1"/>
          </p:nvPr>
        </p:nvSpPr>
        <p:spPr>
          <a:xfrm>
            <a:off x="677334" y="1270000"/>
            <a:ext cx="8596668" cy="3880773"/>
          </a:xfrm>
        </p:spPr>
        <p:txBody>
          <a:bodyPr/>
          <a:lstStyle/>
          <a:p>
            <a:r>
              <a:rPr lang="tr-TR" dirty="0"/>
              <a:t>Boyut ve tip kodları, mümkün olduğunca mal sahibi kodu, teçhizat kategori tanımlayıcısı, seri ve kontrol rakamının bulunduğu yatay çizginin altında tek bir çizgide olmalıdır. Mal sahibi kodu, teçhizat kategori tanımlayıcısı, seri ve kontrol rakamı düşey olarak gösterildiğinde boyut ve tip kodları, zorunlu işaretlerin yanına yerleştirilmelidir. Bazı özel amaçlı konteynerlerde tamamen yatay veya düşey yerleştirme mümkün değilse diğer zorunlu işaretlerin yerleştirilmesi, gösterildiği gibi yatay ve düşey gruplar hâlinde yapılmalıdır. Tamamen yatay veya tamamen düşey yerleştirmenin mümkün olmadığı özel amaçlı ve diğer zorunlu tanımlama işaretlerinin yatay olduğu konteynerlerde, boyut ve tip kodları diğer zorunlu işaretlerin altında olmalıdır.</a:t>
            </a:r>
            <a:endParaRPr lang="en-US" dirty="0"/>
          </a:p>
          <a:p>
            <a:endParaRPr lang="en-US" dirty="0"/>
          </a:p>
        </p:txBody>
      </p:sp>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337" y="4380086"/>
            <a:ext cx="7930662" cy="1541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2895730" y="5921460"/>
            <a:ext cx="4159876" cy="369332"/>
          </a:xfrm>
          <a:prstGeom prst="rect">
            <a:avLst/>
          </a:prstGeom>
          <a:noFill/>
        </p:spPr>
        <p:txBody>
          <a:bodyPr wrap="square" rtlCol="0">
            <a:spAutoFit/>
          </a:bodyPr>
          <a:lstStyle/>
          <a:p>
            <a:pPr algn="ctr"/>
            <a:r>
              <a:rPr lang="tr-TR" dirty="0" smtClean="0"/>
              <a:t>Tercih edilen yatay yerleştirme</a:t>
            </a:r>
            <a:endParaRPr lang="en-US" dirty="0"/>
          </a:p>
        </p:txBody>
      </p:sp>
    </p:spTree>
    <p:extLst>
      <p:ext uri="{BB962C8B-B14F-4D97-AF65-F5344CB8AC3E}">
        <p14:creationId xmlns:p14="http://schemas.microsoft.com/office/powerpoint/2010/main" val="76278349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77334" y="1594774"/>
            <a:ext cx="8596668" cy="3880773"/>
          </a:xfrm>
        </p:spPr>
        <p:txBody>
          <a:bodyPr/>
          <a:lstStyle/>
          <a:p>
            <a:r>
              <a:rPr lang="tr-TR" dirty="0"/>
              <a:t>Daha önce de belirtildiği gibi esas olan boyut ve tip  kodlarının bir bütün olarak kullanılmasıdır. Konteyner mal sahibi kodu ve teçhizat kategori tanımlayıcısı birleşik olmalı ve seri numarasından en az bir karakter aralığı ayrı olmalıdır. Seri numarası, kontrol rakamından bir karakter aralığı ayrı olmalı ve kontrol rakamı bir kutu içerisinde olmalıdır.</a:t>
            </a:r>
            <a:endParaRPr lang="en-US" dirty="0"/>
          </a:p>
        </p:txBody>
      </p:sp>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1902" y="3316220"/>
            <a:ext cx="5494516" cy="2773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2732704" y="6207617"/>
            <a:ext cx="5112912" cy="369332"/>
          </a:xfrm>
          <a:prstGeom prst="rect">
            <a:avLst/>
          </a:prstGeom>
          <a:noFill/>
        </p:spPr>
        <p:txBody>
          <a:bodyPr wrap="square" rtlCol="0">
            <a:spAutoFit/>
          </a:bodyPr>
          <a:lstStyle/>
          <a:p>
            <a:r>
              <a:rPr lang="tr-TR" b="1" dirty="0"/>
              <a:t>Zorunlu tanımlama işaretleri yerleştirme şekli</a:t>
            </a:r>
            <a:endParaRPr lang="en-US" dirty="0"/>
          </a:p>
        </p:txBody>
      </p:sp>
    </p:spTree>
    <p:extLst>
      <p:ext uri="{BB962C8B-B14F-4D97-AF65-F5344CB8AC3E}">
        <p14:creationId xmlns:p14="http://schemas.microsoft.com/office/powerpoint/2010/main" val="353748900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dirty="0"/>
          </a:p>
        </p:txBody>
      </p:sp>
      <p:sp>
        <p:nvSpPr>
          <p:cNvPr id="3" name="İçerik Yer Tutucusu 2"/>
          <p:cNvSpPr>
            <a:spLocks noGrp="1"/>
          </p:cNvSpPr>
          <p:nvPr>
            <p:ph idx="1"/>
          </p:nvPr>
        </p:nvSpPr>
        <p:spPr/>
        <p:txBody>
          <a:bodyPr/>
          <a:lstStyle/>
          <a:p>
            <a:pPr marL="0" indent="0">
              <a:buNone/>
            </a:pPr>
            <a:r>
              <a:rPr lang="tr-TR" b="1" dirty="0"/>
              <a:t>2.7.6. Zorunlu İşletme İşaretleri</a:t>
            </a:r>
            <a:endParaRPr lang="tr-TR" dirty="0" smtClean="0"/>
          </a:p>
          <a:p>
            <a:pPr marL="0" indent="0">
              <a:buNone/>
            </a:pPr>
            <a:r>
              <a:rPr lang="tr-TR" sz="1600" dirty="0"/>
              <a:t>	</a:t>
            </a:r>
            <a:r>
              <a:rPr lang="tr-TR" sz="1600" dirty="0" smtClean="0"/>
              <a:t>- En </a:t>
            </a:r>
            <a:r>
              <a:rPr lang="tr-TR" sz="1600" dirty="0"/>
              <a:t>büyük brüt kütle ve dara kütleleri, hava/yer konteyner sembolü, havai elektrik tehlikesine karşı ikaz işareti ve 2,6 m’den yükseklik işaretlerinin yerleşimi yukarıda verilen örneklerdeki gibi olmalıdır.</a:t>
            </a:r>
            <a:endParaRPr lang="en-US" sz="1600" dirty="0"/>
          </a:p>
          <a:p>
            <a:pPr marL="0" indent="0">
              <a:buNone/>
            </a:pPr>
            <a:r>
              <a:rPr lang="tr-TR" b="1" dirty="0"/>
              <a:t>2.7.7. İhtiyari İşletme İşaretleri</a:t>
            </a:r>
            <a:endParaRPr lang="en-US" dirty="0"/>
          </a:p>
          <a:p>
            <a:pPr marL="0" indent="0">
              <a:buNone/>
            </a:pPr>
            <a:r>
              <a:rPr lang="tr-TR" dirty="0" smtClean="0"/>
              <a:t>	</a:t>
            </a:r>
            <a:r>
              <a:rPr lang="tr-TR" sz="1600" dirty="0" smtClean="0"/>
              <a:t>- En </a:t>
            </a:r>
            <a:r>
              <a:rPr lang="tr-TR" sz="1600" dirty="0"/>
              <a:t>büyük net kütle işaretlendiğinde yukarıda verilen örneğine uygun olmalıdır.</a:t>
            </a:r>
            <a:endParaRPr lang="en-US" sz="1600" dirty="0"/>
          </a:p>
          <a:p>
            <a:endParaRPr lang="en-US" dirty="0"/>
          </a:p>
        </p:txBody>
      </p:sp>
    </p:spTree>
    <p:extLst>
      <p:ext uri="{BB962C8B-B14F-4D97-AF65-F5344CB8AC3E}">
        <p14:creationId xmlns:p14="http://schemas.microsoft.com/office/powerpoint/2010/main" val="257961232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2.7.8. İşaretlerin </a:t>
            </a:r>
            <a:r>
              <a:rPr lang="tr-TR" b="1" dirty="0" smtClean="0"/>
              <a:t>Yeri</a:t>
            </a:r>
            <a:endParaRPr lang="en-US" dirty="0"/>
          </a:p>
        </p:txBody>
      </p:sp>
      <p:sp>
        <p:nvSpPr>
          <p:cNvPr id="3" name="İçerik Yer Tutucusu 2"/>
          <p:cNvSpPr>
            <a:spLocks noGrp="1"/>
          </p:cNvSpPr>
          <p:nvPr>
            <p:ph idx="1"/>
          </p:nvPr>
        </p:nvSpPr>
        <p:spPr>
          <a:xfrm>
            <a:off x="677334" y="1930401"/>
            <a:ext cx="8596668" cy="4110962"/>
          </a:xfrm>
        </p:spPr>
        <p:txBody>
          <a:bodyPr>
            <a:normAutofit fontScale="92500"/>
          </a:bodyPr>
          <a:lstStyle/>
          <a:p>
            <a:r>
              <a:rPr lang="tr-TR" dirty="0"/>
              <a:t>Zorunlu  tanımlama  işaretleri  ile  zorunlu  işletme  işaretlerinin  yeri  Ek:3’te verildiği gibi olmalıdır.</a:t>
            </a:r>
            <a:endParaRPr lang="en-US" dirty="0"/>
          </a:p>
          <a:p>
            <a:r>
              <a:rPr lang="tr-TR" dirty="0" smtClean="0"/>
              <a:t>Hava/yer </a:t>
            </a:r>
            <a:r>
              <a:rPr lang="tr-TR" dirty="0"/>
              <a:t>konteyner sembolünün konumu uygun olma durumuna göre ön ve arka duvarlar, yan duvarlar ve tavanın sol üst köşesine yerleştirilmelidir. </a:t>
            </a:r>
            <a:r>
              <a:rPr lang="tr-TR" dirty="0" smtClean="0"/>
              <a:t>Uçak</a:t>
            </a:r>
            <a:r>
              <a:rPr lang="tr-TR" dirty="0"/>
              <a:t> </a:t>
            </a:r>
            <a:r>
              <a:rPr lang="tr-TR" dirty="0" smtClean="0"/>
              <a:t>sembolü  </a:t>
            </a:r>
            <a:r>
              <a:rPr lang="tr-TR" dirty="0"/>
              <a:t>en  az  130  mm  (5  </a:t>
            </a:r>
            <a:r>
              <a:rPr lang="tr-TR" dirty="0" err="1"/>
              <a:t>inch</a:t>
            </a:r>
            <a:r>
              <a:rPr lang="tr-TR" dirty="0"/>
              <a:t>)  yüksekliğinde  ve  360  mm  uzunluğunda olmalıdır.</a:t>
            </a:r>
            <a:endParaRPr lang="en-US" dirty="0"/>
          </a:p>
          <a:p>
            <a:r>
              <a:rPr lang="tr-TR" dirty="0" smtClean="0"/>
              <a:t>İstifleme  </a:t>
            </a:r>
            <a:r>
              <a:rPr lang="tr-TR" dirty="0"/>
              <a:t>sembolü  en  az  280  mm  yüksekliğinde  ve  260  mm  genişliğinde olmalıdır.</a:t>
            </a:r>
            <a:endParaRPr lang="en-US" dirty="0"/>
          </a:p>
          <a:p>
            <a:r>
              <a:rPr lang="tr-TR" dirty="0" smtClean="0"/>
              <a:t>Büyük </a:t>
            </a:r>
            <a:r>
              <a:rPr lang="tr-TR" dirty="0"/>
              <a:t>harfler, en az 80 mm yüksekliğinde olmalıdır.</a:t>
            </a:r>
            <a:endParaRPr lang="en-US" dirty="0"/>
          </a:p>
          <a:p>
            <a:r>
              <a:rPr lang="tr-TR" dirty="0" smtClean="0"/>
              <a:t>Sembolün </a:t>
            </a:r>
            <a:r>
              <a:rPr lang="tr-TR" dirty="0"/>
              <a:t>rengi siyah olmalıdır. Ancak konteynerin rengi, açıkça görülmesini engelleyecek şekilde  olursa  zemin  olarak uygun  bir  panel  (özellikle  beyaz) kullanılmalıdır.</a:t>
            </a:r>
            <a:endParaRPr lang="en-US" dirty="0"/>
          </a:p>
          <a:p>
            <a:r>
              <a:rPr lang="tr-TR" dirty="0" smtClean="0"/>
              <a:t>Havai </a:t>
            </a:r>
            <a:r>
              <a:rPr lang="tr-TR" dirty="0"/>
              <a:t>elektrik tehlikesine karşı ikaz işaretinin yüksekliği (yıldırım sembolü) en az 175 mm olmalıdır.</a:t>
            </a:r>
            <a:endParaRPr lang="en-US" dirty="0"/>
          </a:p>
          <a:p>
            <a:endParaRPr lang="en-US" dirty="0"/>
          </a:p>
        </p:txBody>
      </p:sp>
    </p:spTree>
    <p:extLst>
      <p:ext uri="{BB962C8B-B14F-4D97-AF65-F5344CB8AC3E}">
        <p14:creationId xmlns:p14="http://schemas.microsoft.com/office/powerpoint/2010/main" val="316439690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2.7.8. İşaretlerin Yeri</a:t>
            </a:r>
            <a:endParaRPr lang="en-US" dirty="0"/>
          </a:p>
        </p:txBody>
      </p:sp>
      <p:sp>
        <p:nvSpPr>
          <p:cNvPr id="3" name="İçerik Yer Tutucusu 2"/>
          <p:cNvSpPr>
            <a:spLocks noGrp="1"/>
          </p:cNvSpPr>
          <p:nvPr>
            <p:ph idx="1"/>
          </p:nvPr>
        </p:nvSpPr>
        <p:spPr>
          <a:xfrm>
            <a:off x="677334" y="1609859"/>
            <a:ext cx="8596668" cy="4431503"/>
          </a:xfrm>
        </p:spPr>
        <p:txBody>
          <a:bodyPr>
            <a:normAutofit fontScale="92500" lnSpcReduction="20000"/>
          </a:bodyPr>
          <a:lstStyle/>
          <a:p>
            <a:r>
              <a:rPr lang="tr-TR" dirty="0"/>
              <a:t>Uyarı işaretinin çevresindeki siyah çizgilerin dış taraftan ölçülen boyutu, 230 mm’den küçük olmamalıdır.</a:t>
            </a:r>
            <a:endParaRPr lang="en-US" dirty="0"/>
          </a:p>
          <a:p>
            <a:r>
              <a:rPr lang="tr-TR" dirty="0" smtClean="0"/>
              <a:t>İşaret</a:t>
            </a:r>
            <a:r>
              <a:rPr lang="tr-TR" dirty="0"/>
              <a:t>, merdivenin yanında bir yerde olmalıdır.</a:t>
            </a:r>
            <a:endParaRPr lang="en-US" dirty="0"/>
          </a:p>
          <a:p>
            <a:r>
              <a:rPr lang="tr-TR" dirty="0" smtClean="0"/>
              <a:t>Yükseklik </a:t>
            </a:r>
            <a:r>
              <a:rPr lang="tr-TR" dirty="0"/>
              <a:t>ikaz sembolünde üst grup işaretler, metre olarak yüksekliği gerçek yükseklikten az olmayacak şekilde bir </a:t>
            </a:r>
            <a:r>
              <a:rPr lang="tr-TR" dirty="0" err="1"/>
              <a:t>ondalıklı</a:t>
            </a:r>
            <a:r>
              <a:rPr lang="tr-TR" dirty="0"/>
              <a:t> hassasiyetle (0,1 m) vermelidir.</a:t>
            </a:r>
            <a:endParaRPr lang="en-US" dirty="0"/>
          </a:p>
          <a:p>
            <a:r>
              <a:rPr lang="tr-TR" dirty="0" smtClean="0"/>
              <a:t>Alt </a:t>
            </a:r>
            <a:r>
              <a:rPr lang="tr-TR" dirty="0"/>
              <a:t>grup işaretler </a:t>
            </a:r>
            <a:r>
              <a:rPr lang="tr-TR" dirty="0" err="1"/>
              <a:t>ft</a:t>
            </a:r>
            <a:r>
              <a:rPr lang="tr-TR" dirty="0"/>
              <a:t> olarak yüksekliği, gerçek yükseklikten az olmayacak </a:t>
            </a:r>
            <a:r>
              <a:rPr lang="tr-TR" dirty="0" smtClean="0"/>
              <a:t>şekilde</a:t>
            </a:r>
            <a:r>
              <a:rPr lang="tr-TR" dirty="0"/>
              <a:t> </a:t>
            </a:r>
            <a:r>
              <a:rPr lang="tr-TR" dirty="0" smtClean="0"/>
              <a:t>en </a:t>
            </a:r>
            <a:r>
              <a:rPr lang="tr-TR" dirty="0"/>
              <a:t>yakın </a:t>
            </a:r>
            <a:r>
              <a:rPr lang="tr-TR" dirty="0" err="1"/>
              <a:t>inç’e</a:t>
            </a:r>
            <a:r>
              <a:rPr lang="tr-TR" dirty="0"/>
              <a:t> tamamlayarak vermelidir. Daha az yer tutması için </a:t>
            </a:r>
            <a:r>
              <a:rPr lang="tr-TR" dirty="0" err="1"/>
              <a:t>ft</a:t>
            </a:r>
            <a:r>
              <a:rPr lang="tr-TR" dirty="0"/>
              <a:t> ve inç yerine ‘ ve “ sembolleri kullanılmalıdır.</a:t>
            </a:r>
            <a:endParaRPr lang="en-US" dirty="0"/>
          </a:p>
          <a:p>
            <a:r>
              <a:rPr lang="tr-TR" dirty="0" smtClean="0"/>
              <a:t>İşaretin </a:t>
            </a:r>
            <a:r>
              <a:rPr lang="tr-TR" dirty="0"/>
              <a:t>sınır çizgileri dıştan 155 mm X 115 mm’den az olmamalı ve </a:t>
            </a:r>
            <a:r>
              <a:rPr lang="tr-TR" dirty="0" smtClean="0"/>
              <a:t>açıkça</a:t>
            </a:r>
            <a:r>
              <a:rPr lang="tr-TR" dirty="0"/>
              <a:t> </a:t>
            </a:r>
            <a:r>
              <a:rPr lang="tr-TR" dirty="0" smtClean="0"/>
              <a:t>okunabilmesi </a:t>
            </a:r>
            <a:r>
              <a:rPr lang="tr-TR" dirty="0"/>
              <a:t>için şekillerin boyutu mümkün olduğunca büyük olmalıdır.</a:t>
            </a:r>
            <a:endParaRPr lang="en-US" dirty="0"/>
          </a:p>
          <a:p>
            <a:r>
              <a:rPr lang="tr-TR" dirty="0" smtClean="0"/>
              <a:t>İşaret</a:t>
            </a:r>
            <a:r>
              <a:rPr lang="tr-TR" dirty="0"/>
              <a:t>, her bir konteyner üzerinde iki yerde olmalıdır. Yani her bir yan yüzün sağ tarafına yakın, konteynerin tavanından en fazla 1,2 m (4 </a:t>
            </a:r>
            <a:r>
              <a:rPr lang="tr-TR" dirty="0" err="1"/>
              <a:t>ft</a:t>
            </a:r>
            <a:r>
              <a:rPr lang="tr-TR" dirty="0"/>
              <a:t>) uzakta ve </a:t>
            </a:r>
            <a:r>
              <a:rPr lang="tr-TR" dirty="0" smtClean="0"/>
              <a:t>sağ</a:t>
            </a:r>
            <a:r>
              <a:rPr lang="tr-TR" dirty="0"/>
              <a:t> </a:t>
            </a:r>
            <a:r>
              <a:rPr lang="tr-TR" dirty="0" smtClean="0"/>
              <a:t>kenarın </a:t>
            </a:r>
            <a:r>
              <a:rPr lang="tr-TR" dirty="0"/>
              <a:t>0,6 m dâhilinde olacak şekilde, konteynerin tanımlama numarasının altında olmalıdır.</a:t>
            </a:r>
            <a:endParaRPr lang="en-US" dirty="0"/>
          </a:p>
          <a:p>
            <a:r>
              <a:rPr lang="tr-TR" dirty="0" smtClean="0"/>
              <a:t>İhtiyari </a:t>
            </a:r>
            <a:r>
              <a:rPr lang="tr-TR" dirty="0"/>
              <a:t>işletme işareti (örneğin, en büyük taşıma yükü ve net kütle), konteyner üzerinde mümkün olduğunca Ek:3’teki gibi olmalıdır.</a:t>
            </a:r>
            <a:endParaRPr lang="en-US" dirty="0"/>
          </a:p>
          <a:p>
            <a:endParaRPr lang="en-US" dirty="0"/>
          </a:p>
        </p:txBody>
      </p:sp>
    </p:spTree>
    <p:extLst>
      <p:ext uri="{BB962C8B-B14F-4D97-AF65-F5344CB8AC3E}">
        <p14:creationId xmlns:p14="http://schemas.microsoft.com/office/powerpoint/2010/main" val="296441730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2.7.9. Diğer İşaretler ve </a:t>
            </a:r>
            <a:r>
              <a:rPr lang="tr-TR" b="1" dirty="0" smtClean="0"/>
              <a:t>Cihazlar</a:t>
            </a:r>
            <a:endParaRPr lang="en-US" dirty="0"/>
          </a:p>
        </p:txBody>
      </p:sp>
      <p:sp>
        <p:nvSpPr>
          <p:cNvPr id="3" name="İçerik Yer Tutucusu 2"/>
          <p:cNvSpPr>
            <a:spLocks noGrp="1"/>
          </p:cNvSpPr>
          <p:nvPr>
            <p:ph idx="1"/>
          </p:nvPr>
        </p:nvSpPr>
        <p:spPr/>
        <p:txBody>
          <a:bodyPr/>
          <a:lstStyle/>
          <a:p>
            <a:r>
              <a:rPr lang="tr-TR" dirty="0"/>
              <a:t>Yukarıda özellikleri verilen standart işaretlerden farklı işaretler, konteyner üzerinde bu işaretlerle karışmayacak şekilde gösterilmelidir.</a:t>
            </a:r>
            <a:endParaRPr lang="en-US" dirty="0"/>
          </a:p>
          <a:p>
            <a:r>
              <a:rPr lang="tr-TR" smtClean="0"/>
              <a:t>Otomatik   </a:t>
            </a:r>
            <a:r>
              <a:rPr lang="tr-TR" dirty="0"/>
              <a:t>teçhizat   tanıma   (AEI)   sistemi   için   konteyner   üzerine   AEI   etiketi yerleştirilmelidir.</a:t>
            </a:r>
            <a:endParaRPr lang="en-US" dirty="0"/>
          </a:p>
          <a:p>
            <a:r>
              <a:rPr lang="tr-TR" dirty="0"/>
              <a:t/>
            </a:r>
            <a:br>
              <a:rPr lang="tr-TR" dirty="0"/>
            </a:br>
            <a:endParaRPr lang="en-US" dirty="0"/>
          </a:p>
        </p:txBody>
      </p:sp>
    </p:spTree>
    <p:extLst>
      <p:ext uri="{BB962C8B-B14F-4D97-AF65-F5344CB8AC3E}">
        <p14:creationId xmlns:p14="http://schemas.microsoft.com/office/powerpoint/2010/main" val="359055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Gümrük </a:t>
            </a:r>
            <a:r>
              <a:rPr lang="tr-TR" dirty="0"/>
              <a:t>tarife cetvelindeki yeri</a:t>
            </a:r>
            <a:r>
              <a:rPr lang="en-US" dirty="0"/>
              <a:t/>
            </a:r>
            <a:br>
              <a:rPr lang="en-US" dirty="0"/>
            </a:br>
            <a:endParaRPr lang="en-US" dirty="0"/>
          </a:p>
        </p:txBody>
      </p:sp>
      <p:sp>
        <p:nvSpPr>
          <p:cNvPr id="3" name="İçerik Yer Tutucusu 2"/>
          <p:cNvSpPr>
            <a:spLocks noGrp="1"/>
          </p:cNvSpPr>
          <p:nvPr>
            <p:ph idx="1"/>
          </p:nvPr>
        </p:nvSpPr>
        <p:spPr/>
        <p:txBody>
          <a:bodyPr/>
          <a:lstStyle/>
          <a:p>
            <a:r>
              <a:rPr lang="tr-TR" dirty="0"/>
              <a:t>Ahşap paletler, gümrük tarife cetvelinde 4415 pozisyonunun altında yer almaktadır.</a:t>
            </a:r>
            <a:endParaRPr lang="en-US" dirty="0"/>
          </a:p>
          <a:p>
            <a:endParaRPr lang="en-US"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276" y="2955611"/>
            <a:ext cx="8028784" cy="258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2168073" y="5625220"/>
            <a:ext cx="5615189" cy="646331"/>
          </a:xfrm>
          <a:prstGeom prst="rect">
            <a:avLst/>
          </a:prstGeom>
          <a:noFill/>
        </p:spPr>
        <p:txBody>
          <a:bodyPr wrap="square" rtlCol="0">
            <a:spAutoFit/>
          </a:bodyPr>
          <a:lstStyle/>
          <a:p>
            <a:pPr algn="ctr"/>
            <a:r>
              <a:rPr lang="tr-TR" b="1" dirty="0" smtClean="0"/>
              <a:t>Ahşap </a:t>
            </a:r>
            <a:r>
              <a:rPr lang="tr-TR" b="1" dirty="0"/>
              <a:t>paletlerin gümrük tarife cetvelindeki yeri</a:t>
            </a:r>
            <a:endParaRPr lang="en-US" dirty="0"/>
          </a:p>
          <a:p>
            <a:endParaRPr lang="en-US" dirty="0"/>
          </a:p>
        </p:txBody>
      </p:sp>
    </p:spTree>
    <p:extLst>
      <p:ext uri="{BB962C8B-B14F-4D97-AF65-F5344CB8AC3E}">
        <p14:creationId xmlns:p14="http://schemas.microsoft.com/office/powerpoint/2010/main" val="312497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299807"/>
            <a:ext cx="8596668" cy="1320800"/>
          </a:xfrm>
        </p:spPr>
        <p:txBody>
          <a:bodyPr/>
          <a:lstStyle/>
          <a:p>
            <a:endParaRPr lang="en-US" dirty="0"/>
          </a:p>
        </p:txBody>
      </p:sp>
      <p:sp>
        <p:nvSpPr>
          <p:cNvPr id="3" name="İçerik Yer Tutucusu 2"/>
          <p:cNvSpPr>
            <a:spLocks noGrp="1"/>
          </p:cNvSpPr>
          <p:nvPr>
            <p:ph idx="1"/>
          </p:nvPr>
        </p:nvSpPr>
        <p:spPr>
          <a:xfrm>
            <a:off x="677334" y="1620607"/>
            <a:ext cx="8596668" cy="3880773"/>
          </a:xfrm>
        </p:spPr>
        <p:txBody>
          <a:bodyPr/>
          <a:lstStyle/>
          <a:p>
            <a:r>
              <a:rPr lang="tr-TR" dirty="0"/>
              <a:t>Gümrük tarife cetvelinde ahşap palet, taşıyıcılar tarafından ayrılmış iki yükleme yerinden veya ayaklarla desteklenmiş tek bir yükleme yerinden meydan gelmiş ve </a:t>
            </a:r>
            <a:r>
              <a:rPr lang="tr-TR" dirty="0" err="1"/>
              <a:t>forklift</a:t>
            </a:r>
            <a:r>
              <a:rPr lang="tr-TR" dirty="0"/>
              <a:t> (istif  arabası)  veya  palet kaldırıcılarla  taşıma  esasına  göre  yapılmış  bir  yükleme  tablası olarak tanımlanmaktadır. Palet sandıkları en az üç sabit, çıkarılabilir veya açılıp kapanır düşey yan kısımları ile yükleme yeri bulunan veya diğer bir palet sandıkla istifleme için düzenlenmiş bir yapıya </a:t>
            </a:r>
            <a:r>
              <a:rPr lang="tr-TR" dirty="0" smtClean="0"/>
              <a:t>sahiptir.</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3819271"/>
            <a:ext cx="6766655" cy="2826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7881870" y="3477265"/>
            <a:ext cx="4056845" cy="3139321"/>
          </a:xfrm>
          <a:prstGeom prst="rect">
            <a:avLst/>
          </a:prstGeom>
          <a:noFill/>
        </p:spPr>
        <p:txBody>
          <a:bodyPr wrap="square" rtlCol="0">
            <a:spAutoFit/>
          </a:bodyPr>
          <a:lstStyle/>
          <a:p>
            <a:r>
              <a:rPr lang="tr-TR" dirty="0"/>
              <a:t>Ağaç platformlar, uç platformları, kuşaklı kutu platformları, yandan raylı platformlar, ön ve arkadan çubuklu platformlar yükleme tablaları için verilebilecek diğer örneklerdir. Palet  kaldırıcılar,  dört  parça  ağaçtan  oluşan  kaldırıcılardır.  Bunlar,  genellikle  paletin üzerinde yer alan bir çerçeveyi şekillendirmek için uçlarından menteşe ile tutturulur.</a:t>
            </a:r>
            <a:endParaRPr lang="en-US" dirty="0"/>
          </a:p>
        </p:txBody>
      </p:sp>
    </p:spTree>
    <p:extLst>
      <p:ext uri="{BB962C8B-B14F-4D97-AF65-F5344CB8AC3E}">
        <p14:creationId xmlns:p14="http://schemas.microsoft.com/office/powerpoint/2010/main" val="3033959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1.2.1.2. </a:t>
            </a:r>
            <a:r>
              <a:rPr lang="tr-TR" b="1" dirty="0" smtClean="0"/>
              <a:t>Sunta</a:t>
            </a:r>
            <a:endParaRPr lang="en-US" dirty="0"/>
          </a:p>
        </p:txBody>
      </p:sp>
      <p:sp>
        <p:nvSpPr>
          <p:cNvPr id="3" name="İçerik Yer Tutucusu 2"/>
          <p:cNvSpPr>
            <a:spLocks noGrp="1"/>
          </p:cNvSpPr>
          <p:nvPr>
            <p:ph idx="1"/>
          </p:nvPr>
        </p:nvSpPr>
        <p:spPr>
          <a:xfrm>
            <a:off x="677334" y="1275008"/>
            <a:ext cx="6779534" cy="5280337"/>
          </a:xfrm>
        </p:spPr>
        <p:txBody>
          <a:bodyPr>
            <a:normAutofit fontScale="92500" lnSpcReduction="10000"/>
          </a:bodyPr>
          <a:lstStyle/>
          <a:p>
            <a:r>
              <a:rPr lang="tr-TR" dirty="0"/>
              <a:t>Suntadan mamul paletler, ahşap paletlere yer tasarrufu sağlaması açısından ciddi bir rakiptir. Sunta paletler, ahşap talaş ve sentetik organik reçinelerin yüksek basınç ve sıcaklık altında şekillendirilmesi ile oluşur. </a:t>
            </a:r>
            <a:r>
              <a:rPr lang="tr-TR" dirty="0" smtClean="0"/>
              <a:t>Bazı </a:t>
            </a:r>
            <a:r>
              <a:rPr lang="tr-TR" dirty="0"/>
              <a:t>temel özellikleri şöyle sıralanabilir:</a:t>
            </a:r>
            <a:endParaRPr lang="en-US" dirty="0"/>
          </a:p>
          <a:p>
            <a:r>
              <a:rPr lang="tr-TR" dirty="0" smtClean="0"/>
              <a:t>Ahşap </a:t>
            </a:r>
            <a:r>
              <a:rPr lang="tr-TR" dirty="0"/>
              <a:t>paletlere nazaran dörtte bir oranında depolama hacmi avantajı sağlar.</a:t>
            </a:r>
            <a:endParaRPr lang="en-US" dirty="0"/>
          </a:p>
          <a:p>
            <a:r>
              <a:rPr lang="tr-TR" dirty="0" smtClean="0"/>
              <a:t>Konstrüksiyon </a:t>
            </a:r>
            <a:r>
              <a:rPr lang="tr-TR" dirty="0"/>
              <a:t>itibariyle bünyesinde çivi ve benzeri metal bağlama elemanları bulundurmadıklarından sevkiyatı yapılan malın zarara uğrama olasılığını en aza indirir.</a:t>
            </a:r>
            <a:endParaRPr lang="en-US" dirty="0"/>
          </a:p>
          <a:p>
            <a:r>
              <a:rPr lang="tr-TR" dirty="0" smtClean="0"/>
              <a:t>Sunta </a:t>
            </a:r>
            <a:r>
              <a:rPr lang="tr-TR" dirty="0"/>
              <a:t>paletler, </a:t>
            </a:r>
            <a:r>
              <a:rPr lang="tr-TR" dirty="0" err="1"/>
              <a:t>uniform</a:t>
            </a:r>
            <a:r>
              <a:rPr lang="tr-TR" dirty="0"/>
              <a:t> bir yük dağılımı olması durumunda ahşap paletler kadar taşıma  kapasitesine  sahiptir.  Kereste  fiyatlarına  endeksli  ahşap  </a:t>
            </a:r>
            <a:r>
              <a:rPr lang="tr-TR" dirty="0" smtClean="0"/>
              <a:t>paletlerle</a:t>
            </a:r>
            <a:r>
              <a:rPr lang="tr-TR" dirty="0"/>
              <a:t> </a:t>
            </a:r>
            <a:r>
              <a:rPr lang="tr-TR" dirty="0" smtClean="0"/>
              <a:t>karşılaştırıldıklarında  </a:t>
            </a:r>
            <a:r>
              <a:rPr lang="tr-TR" dirty="0"/>
              <a:t>sunta  paletler,  birinci  sınıf    kereste  yerine  hâlihazırda bulunan  talaş  ve  düşük  kaliteli  tahta  parçalarından  imal  </a:t>
            </a:r>
            <a:r>
              <a:rPr lang="tr-TR" dirty="0" smtClean="0"/>
              <a:t>edildiklerinden</a:t>
            </a:r>
            <a:r>
              <a:rPr lang="tr-TR" dirty="0"/>
              <a:t> </a:t>
            </a:r>
            <a:r>
              <a:rPr lang="tr-TR" dirty="0" smtClean="0"/>
              <a:t>piyasadaki </a:t>
            </a:r>
            <a:r>
              <a:rPr lang="tr-TR" dirty="0"/>
              <a:t>ham madde fiyat dalgalanmalarından etkilenmez.</a:t>
            </a:r>
            <a:endParaRPr lang="en-US" dirty="0"/>
          </a:p>
          <a:p>
            <a:r>
              <a:rPr lang="tr-TR" dirty="0" smtClean="0"/>
              <a:t>Sunta </a:t>
            </a:r>
            <a:r>
              <a:rPr lang="tr-TR" dirty="0"/>
              <a:t>paletler, yapıları nedeniyle hava koşullarından çok fazla etkilenir. Bu sebeple kapalı ortamlarda istiflenmeleri gerekir</a:t>
            </a:r>
            <a:r>
              <a:rPr lang="tr-TR" dirty="0" smtClean="0"/>
              <a:t>.</a:t>
            </a:r>
            <a:endParaRPr lang="en-US" dirty="0"/>
          </a:p>
        </p:txBody>
      </p:sp>
      <p:pic>
        <p:nvPicPr>
          <p:cNvPr id="8194" name="Picture 2" descr="http://www.guneyorman.com/uploads/14291208398d1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9716" y="1930400"/>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093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1. PALET YAPILARI ÇEŞİTLERİ VE </a:t>
            </a:r>
            <a:r>
              <a:rPr lang="tr-TR" b="1" dirty="0" smtClean="0"/>
              <a:t>STANDARTLARI</a:t>
            </a:r>
            <a:endParaRPr lang="en-US" dirty="0"/>
          </a:p>
        </p:txBody>
      </p:sp>
      <p:sp>
        <p:nvSpPr>
          <p:cNvPr id="3" name="İçerik Yer Tutucusu 2"/>
          <p:cNvSpPr>
            <a:spLocks noGrp="1"/>
          </p:cNvSpPr>
          <p:nvPr>
            <p:ph idx="1"/>
          </p:nvPr>
        </p:nvSpPr>
        <p:spPr/>
        <p:txBody>
          <a:bodyPr/>
          <a:lstStyle/>
          <a:p>
            <a:r>
              <a:rPr lang="tr-TR" dirty="0"/>
              <a:t>Palet, taşıma zincirinin hemen her  halkasında kullanılmaktadır. Kullanımı alıcının deposunda başlayıp kamyonda, nehirde, trende, limanda (antrepoda ve rıhtımda) ve gemide devam etmektedir.</a:t>
            </a:r>
            <a:endParaRPr lang="en-US" dirty="0"/>
          </a:p>
          <a:p>
            <a:pPr marL="45720" indent="0">
              <a:buNone/>
            </a:pPr>
            <a:endParaRPr lang="en-US" dirty="0"/>
          </a:p>
        </p:txBody>
      </p:sp>
    </p:spTree>
    <p:extLst>
      <p:ext uri="{BB962C8B-B14F-4D97-AF65-F5344CB8AC3E}">
        <p14:creationId xmlns:p14="http://schemas.microsoft.com/office/powerpoint/2010/main" val="3418076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4.bp.blogspot.com/-7xZIn1cbZAg/VPxks-zbS4I/AAAAAAAAA3A/6wIA-94Ps5Q/s1600/Palet-kullan%C4%B1m%C4%B1-%C3%B6nem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248080"/>
            <a:ext cx="5715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2" name="Unvan 1"/>
          <p:cNvSpPr>
            <a:spLocks noGrp="1"/>
          </p:cNvSpPr>
          <p:nvPr>
            <p:ph type="title"/>
          </p:nvPr>
        </p:nvSpPr>
        <p:spPr>
          <a:xfrm>
            <a:off x="509909" y="147392"/>
            <a:ext cx="8596668" cy="1320800"/>
          </a:xfrm>
        </p:spPr>
        <p:txBody>
          <a:bodyPr/>
          <a:lstStyle/>
          <a:p>
            <a:r>
              <a:rPr lang="tr-TR" b="1" dirty="0"/>
              <a:t>1.2.1.3. Ondüle </a:t>
            </a:r>
            <a:r>
              <a:rPr lang="tr-TR" b="1" dirty="0" smtClean="0"/>
              <a:t>Fiber</a:t>
            </a:r>
            <a:endParaRPr lang="en-US" dirty="0"/>
          </a:p>
        </p:txBody>
      </p:sp>
      <p:sp>
        <p:nvSpPr>
          <p:cNvPr id="3" name="İçerik Yer Tutucusu 2"/>
          <p:cNvSpPr>
            <a:spLocks noGrp="1"/>
          </p:cNvSpPr>
          <p:nvPr>
            <p:ph idx="1"/>
          </p:nvPr>
        </p:nvSpPr>
        <p:spPr>
          <a:xfrm>
            <a:off x="367168" y="978796"/>
            <a:ext cx="6109832" cy="5653824"/>
          </a:xfrm>
        </p:spPr>
        <p:txBody>
          <a:bodyPr>
            <a:normAutofit fontScale="92500" lnSpcReduction="20000"/>
          </a:bodyPr>
          <a:lstStyle/>
          <a:p>
            <a:r>
              <a:rPr lang="tr-TR" dirty="0"/>
              <a:t>Tek yönlü sevkiyatlarda ekonomik çözümlerden biri de ondüle fiber paletlerdir. Yaklaşık  3.00  dolardan  başlayan  düşük  ortalama  fiyatlarla  ve  ağırlıkları  30  ile  70  </a:t>
            </a:r>
            <a:r>
              <a:rPr lang="tr-TR" dirty="0" err="1"/>
              <a:t>lbs</a:t>
            </a:r>
            <a:r>
              <a:rPr lang="tr-TR" dirty="0"/>
              <a:t> arasında değişen ahşap paletlere göre 10 </a:t>
            </a:r>
            <a:r>
              <a:rPr lang="tr-TR" dirty="0" err="1"/>
              <a:t>lbs’lik</a:t>
            </a:r>
            <a:r>
              <a:rPr lang="tr-TR" dirty="0"/>
              <a:t> bir ağırlıkla otomotiv ve gıda endüstrisinde önemli bir alternatiftir. Bir diğer önemli özellikleri de 4.000 </a:t>
            </a:r>
            <a:r>
              <a:rPr lang="tr-TR" dirty="0" err="1"/>
              <a:t>lbs’ye</a:t>
            </a:r>
            <a:r>
              <a:rPr lang="tr-TR" dirty="0"/>
              <a:t> kadar dinamik zorlanmalara dayanabilmeleridir.</a:t>
            </a:r>
            <a:endParaRPr lang="en-US" dirty="0"/>
          </a:p>
          <a:p>
            <a:r>
              <a:rPr lang="tr-TR" dirty="0" smtClean="0"/>
              <a:t>Ondüle </a:t>
            </a:r>
            <a:r>
              <a:rPr lang="tr-TR" dirty="0"/>
              <a:t>fiber paletler özellikle izolasyon malzemeleri, kartonpiyer gibi hafif malzemelerin yüklenmesinde kullanılır.</a:t>
            </a:r>
            <a:endParaRPr lang="en-US" dirty="0"/>
          </a:p>
          <a:p>
            <a:r>
              <a:rPr lang="tr-TR" dirty="0" smtClean="0"/>
              <a:t>Bu </a:t>
            </a:r>
            <a:r>
              <a:rPr lang="tr-TR" dirty="0"/>
              <a:t>tip paletlerin üretiminde genellikle üst tabaka, plastik bir blok ile desteklenir. Bazı modeller,  </a:t>
            </a:r>
            <a:r>
              <a:rPr lang="tr-TR" dirty="0" err="1"/>
              <a:t>flanşlı</a:t>
            </a:r>
            <a:r>
              <a:rPr lang="tr-TR" dirty="0"/>
              <a:t>  kenar  konstrüksiyonlarına  haizdir.  Bu  modeller,  tüplerin  ve  ondüle kütlelerin manipülasyonunda kullanılır.</a:t>
            </a:r>
            <a:endParaRPr lang="en-US" dirty="0"/>
          </a:p>
          <a:p>
            <a:r>
              <a:rPr lang="tr-TR" dirty="0" smtClean="0"/>
              <a:t>Ondüle </a:t>
            </a:r>
            <a:r>
              <a:rPr lang="tr-TR" dirty="0"/>
              <a:t>fiber paletlerin bazıları yeniden kullanılabilir kâğıt malzemeden imal edilmektedir. Pratik ömürlerini doldurdukları zaman diğer ondüle malzemelerle beraber </a:t>
            </a:r>
            <a:r>
              <a:rPr lang="tr-TR" dirty="0" err="1"/>
              <a:t>balyanalanarak</a:t>
            </a:r>
            <a:r>
              <a:rPr lang="tr-TR" dirty="0"/>
              <a:t> tekrar kullanım işlemine girer.</a:t>
            </a:r>
            <a:endParaRPr lang="en-US" dirty="0"/>
          </a:p>
          <a:p>
            <a:r>
              <a:rPr lang="tr-TR" dirty="0" err="1" smtClean="0"/>
              <a:t>Ambarlama</a:t>
            </a:r>
            <a:r>
              <a:rPr lang="tr-TR" dirty="0" smtClean="0"/>
              <a:t> </a:t>
            </a:r>
            <a:r>
              <a:rPr lang="tr-TR" dirty="0"/>
              <a:t>avantajı olarak 13 adet ahşap paletin kaplayacağı hacme, yaklaşık 100 adet ondüle fiber palet istiflenebilir. Fakat bu tip paletler de sunta paletler gibi hava koşulları ve özellikle neme çok duyarlı olduklarından açık alan uygulamalarında kullanılamaz</a:t>
            </a:r>
            <a:r>
              <a:rPr lang="tr-TR" dirty="0" smtClean="0"/>
              <a:t>.</a:t>
            </a:r>
            <a:endParaRPr lang="en-US" dirty="0"/>
          </a:p>
        </p:txBody>
      </p:sp>
    </p:spTree>
    <p:extLst>
      <p:ext uri="{BB962C8B-B14F-4D97-AF65-F5344CB8AC3E}">
        <p14:creationId xmlns:p14="http://schemas.microsoft.com/office/powerpoint/2010/main" val="1189344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1.2.1.4. Plastik ve </a:t>
            </a:r>
            <a:r>
              <a:rPr lang="tr-TR" b="1" dirty="0" smtClean="0"/>
              <a:t>Metaller</a:t>
            </a:r>
            <a:endParaRPr lang="en-US" dirty="0"/>
          </a:p>
        </p:txBody>
      </p:sp>
      <p:sp>
        <p:nvSpPr>
          <p:cNvPr id="3" name="İçerik Yer Tutucusu 2"/>
          <p:cNvSpPr>
            <a:spLocks noGrp="1"/>
          </p:cNvSpPr>
          <p:nvPr>
            <p:ph idx="1"/>
          </p:nvPr>
        </p:nvSpPr>
        <p:spPr/>
        <p:txBody>
          <a:bodyPr>
            <a:normAutofit/>
          </a:bodyPr>
          <a:lstStyle/>
          <a:p>
            <a:r>
              <a:rPr lang="tr-TR" dirty="0"/>
              <a:t>Ahşap paletlere uzun ömür sağlamaları avantajı ile rakip olan paletler, metal ve plastik paletlerdir. İlk yatırım maliyetinin gayet yüksek olmasına rağmen uzun vadede üretkenlikteki artışı  temin  ederek  kendisini  amorti  etmektedir.  Ortalama  ömrü  100  seyahattir  ve kullanıcılar, yılda yüzde iki – üç oranında bir hasar olduğunu belirtmektedir.</a:t>
            </a:r>
            <a:endParaRPr lang="en-US" dirty="0"/>
          </a:p>
          <a:p>
            <a:r>
              <a:rPr lang="tr-TR" dirty="0" smtClean="0"/>
              <a:t>Plastik </a:t>
            </a:r>
            <a:r>
              <a:rPr lang="tr-TR" dirty="0"/>
              <a:t>ve metal paletler kimyasal, </a:t>
            </a:r>
            <a:r>
              <a:rPr lang="tr-TR" dirty="0" err="1"/>
              <a:t>farmakötical</a:t>
            </a:r>
            <a:r>
              <a:rPr lang="tr-TR" dirty="0"/>
              <a:t> ve gıda işleme uygulamalarında kullanılmak üzere rahatlıkla </a:t>
            </a:r>
            <a:r>
              <a:rPr lang="tr-TR" dirty="0" err="1"/>
              <a:t>hijyenize</a:t>
            </a:r>
            <a:r>
              <a:rPr lang="tr-TR" dirty="0"/>
              <a:t> edilebilir ve buharla temizlenebilir. Oldukça dayanıklı olan bu paletler, otomasyon uygulamaları için uygundur. Üründe herhangi bir hasara sebep olabilecek çivi veya kırık tahta bulunamayacağından hasar oluşma olasılığı çok düşüktür</a:t>
            </a:r>
            <a:r>
              <a:rPr lang="tr-TR" dirty="0" smtClean="0"/>
              <a:t>.</a:t>
            </a:r>
            <a:endParaRPr lang="en-US" dirty="0"/>
          </a:p>
          <a:p>
            <a:r>
              <a:rPr lang="tr-TR" dirty="0"/>
              <a:t>Yüksek maliyetinden dolayı plastik ve metal paletler, kapalı alanlardaki nakliye işlemlerinde kullanılmalıdır.</a:t>
            </a:r>
            <a:endParaRPr lang="en-US" dirty="0"/>
          </a:p>
          <a:p>
            <a:endParaRPr lang="en-US" dirty="0"/>
          </a:p>
        </p:txBody>
      </p:sp>
    </p:spTree>
    <p:extLst>
      <p:ext uri="{BB962C8B-B14F-4D97-AF65-F5344CB8AC3E}">
        <p14:creationId xmlns:p14="http://schemas.microsoft.com/office/powerpoint/2010/main" val="1865554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1.2.1.4. Plastik ve Metaller</a:t>
            </a:r>
            <a:endParaRPr lang="en-US" dirty="0"/>
          </a:p>
        </p:txBody>
      </p:sp>
      <p:sp>
        <p:nvSpPr>
          <p:cNvPr id="3" name="İçerik Yer Tutucusu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752" y="2420761"/>
            <a:ext cx="8364918" cy="336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07507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1.2.2. Palet </a:t>
            </a:r>
            <a:r>
              <a:rPr lang="tr-TR" b="1" dirty="0" smtClean="0"/>
              <a:t>Çeşitleri</a:t>
            </a:r>
            <a:endParaRPr lang="en-US" dirty="0"/>
          </a:p>
        </p:txBody>
      </p:sp>
      <p:sp>
        <p:nvSpPr>
          <p:cNvPr id="3" name="İçerik Yer Tutucusu 2"/>
          <p:cNvSpPr>
            <a:spLocks noGrp="1"/>
          </p:cNvSpPr>
          <p:nvPr>
            <p:ph idx="1"/>
          </p:nvPr>
        </p:nvSpPr>
        <p:spPr/>
        <p:txBody>
          <a:bodyPr>
            <a:normAutofit fontScale="92500" lnSpcReduction="10000"/>
          </a:bodyPr>
          <a:lstStyle/>
          <a:p>
            <a:r>
              <a:rPr lang="tr-TR" dirty="0"/>
              <a:t>Paletler, malların/malzemelerin uygun miktar ve doğru zamanda doğru yere ve uygun maliyetlerle  taşınmasında  kullanılan  ekipmanların  başında  gelir.  Büyük  miktarda  yük taşımak suretiyle yükleme ve boşaltma zamanlarından ve işçilik maliyetlerinden tasarruf edilmesini  sağlayan  paletler,  aynı  zamanda  istifleme  için  uygun  bir  platform  teşkil etmektedir.</a:t>
            </a:r>
            <a:endParaRPr lang="en-US" dirty="0"/>
          </a:p>
          <a:p>
            <a:r>
              <a:rPr lang="tr-TR" dirty="0" smtClean="0"/>
              <a:t>Her </a:t>
            </a:r>
            <a:r>
              <a:rPr lang="tr-TR" dirty="0"/>
              <a:t>palette, bir üst kademe (top </a:t>
            </a:r>
            <a:r>
              <a:rPr lang="tr-TR" dirty="0" err="1"/>
              <a:t>deck</a:t>
            </a:r>
            <a:r>
              <a:rPr lang="tr-TR" dirty="0"/>
              <a:t>) ve bir alt kademe (</a:t>
            </a:r>
            <a:r>
              <a:rPr lang="tr-TR" dirty="0" err="1"/>
              <a:t>bottom</a:t>
            </a:r>
            <a:r>
              <a:rPr lang="tr-TR" dirty="0"/>
              <a:t> </a:t>
            </a:r>
            <a:r>
              <a:rPr lang="tr-TR" dirty="0" err="1"/>
              <a:t>deck</a:t>
            </a:r>
            <a:r>
              <a:rPr lang="tr-TR" dirty="0"/>
              <a:t>) bulunmaktadır. Kirişler, iki kademeyi birbirinden ayırıp kaldırıcı kamyonun çatallarının girişi için açıklık sağlar.</a:t>
            </a:r>
            <a:endParaRPr lang="en-US" dirty="0"/>
          </a:p>
          <a:p>
            <a:r>
              <a:rPr lang="tr-TR" dirty="0" smtClean="0"/>
              <a:t>Palet   </a:t>
            </a:r>
            <a:r>
              <a:rPr lang="tr-TR" dirty="0"/>
              <a:t>boyutları   belirtilirken   ilk   olarak   uzunluk,   ikinci   olarak   da   genişlik belirtilmektedir (örneğin 1.000 mm X 1.200 mm).</a:t>
            </a:r>
            <a:endParaRPr lang="en-US" dirty="0"/>
          </a:p>
          <a:p>
            <a:r>
              <a:rPr lang="tr-TR" dirty="0"/>
              <a:t> </a:t>
            </a:r>
            <a:r>
              <a:rPr lang="tr-TR" dirty="0" smtClean="0"/>
              <a:t>Paletler </a:t>
            </a:r>
            <a:r>
              <a:rPr lang="tr-TR" dirty="0"/>
              <a:t>temel olarak iki taraflı (</a:t>
            </a:r>
            <a:r>
              <a:rPr lang="tr-TR" dirty="0" err="1"/>
              <a:t>two-way</a:t>
            </a:r>
            <a:r>
              <a:rPr lang="tr-TR" dirty="0"/>
              <a:t>), dört taraflı (</a:t>
            </a:r>
            <a:r>
              <a:rPr lang="tr-TR" dirty="0" err="1"/>
              <a:t>four-way</a:t>
            </a:r>
            <a:r>
              <a:rPr lang="tr-TR" dirty="0"/>
              <a:t>), tek yüzlü (</a:t>
            </a:r>
            <a:r>
              <a:rPr lang="tr-TR" dirty="0" err="1"/>
              <a:t>single</a:t>
            </a:r>
            <a:r>
              <a:rPr lang="tr-TR" dirty="0"/>
              <a:t>- </a:t>
            </a:r>
            <a:r>
              <a:rPr lang="tr-TR" dirty="0" err="1"/>
              <a:t>faced</a:t>
            </a:r>
            <a:r>
              <a:rPr lang="tr-TR" dirty="0"/>
              <a:t>) veya çift yüzlü (</a:t>
            </a:r>
            <a:r>
              <a:rPr lang="tr-TR" dirty="0" err="1"/>
              <a:t>double-faced</a:t>
            </a:r>
            <a:r>
              <a:rPr lang="tr-TR" dirty="0"/>
              <a:t>) olarak imal edilebilmektedir. Tek yüzlü paletlerin sadece üst kademesi, çift yüzlü paletlerin hem üst hem de alt kademeleri bulunmaktadır.</a:t>
            </a:r>
            <a:endParaRPr lang="en-US" dirty="0"/>
          </a:p>
          <a:p>
            <a:endParaRPr lang="en-US" dirty="0"/>
          </a:p>
        </p:txBody>
      </p:sp>
    </p:spTree>
    <p:extLst>
      <p:ext uri="{BB962C8B-B14F-4D97-AF65-F5344CB8AC3E}">
        <p14:creationId xmlns:p14="http://schemas.microsoft.com/office/powerpoint/2010/main" val="398558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1.2.2.1. İki Taraflı Paletler</a:t>
            </a:r>
            <a:r>
              <a:rPr lang="en-US" dirty="0"/>
              <a:t/>
            </a:r>
            <a:br>
              <a:rPr lang="en-US" dirty="0"/>
            </a:br>
            <a:endParaRPr lang="en-US" dirty="0"/>
          </a:p>
        </p:txBody>
      </p:sp>
      <p:sp>
        <p:nvSpPr>
          <p:cNvPr id="3" name="İçerik Yer Tutucusu 2"/>
          <p:cNvSpPr>
            <a:spLocks noGrp="1"/>
          </p:cNvSpPr>
          <p:nvPr>
            <p:ph idx="1"/>
          </p:nvPr>
        </p:nvSpPr>
        <p:spPr/>
        <p:txBody>
          <a:bodyPr/>
          <a:lstStyle/>
          <a:p>
            <a:r>
              <a:rPr lang="tr-TR" dirty="0"/>
              <a:t>Çatalların her iki taraftan ve zıt yönlerden girişine imkân tanıyan paletlerdir.</a:t>
            </a:r>
            <a:endParaRPr lang="en-US" dirty="0"/>
          </a:p>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564" y="2917595"/>
            <a:ext cx="7252979" cy="2881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2148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1.2.2.2. Dört Taraflı Paletler</a:t>
            </a:r>
            <a:endParaRPr lang="en-US" dirty="0"/>
          </a:p>
        </p:txBody>
      </p:sp>
      <p:sp>
        <p:nvSpPr>
          <p:cNvPr id="3" name="İçerik Yer Tutucusu 2"/>
          <p:cNvSpPr>
            <a:spLocks noGrp="1"/>
          </p:cNvSpPr>
          <p:nvPr>
            <p:ph idx="1"/>
          </p:nvPr>
        </p:nvSpPr>
        <p:spPr>
          <a:xfrm>
            <a:off x="819001" y="1518277"/>
            <a:ext cx="8596668" cy="4354490"/>
          </a:xfrm>
        </p:spPr>
        <p:txBody>
          <a:bodyPr>
            <a:normAutofit/>
          </a:bodyPr>
          <a:lstStyle/>
          <a:p>
            <a:r>
              <a:rPr lang="tr-TR" dirty="0"/>
              <a:t>Bu  tür  paletlerde  kaldırıcı  kamyon  çatallarının  her  iki  yönden  giriş  yapabilmesi mümkündür</a:t>
            </a:r>
            <a:r>
              <a:rPr lang="tr-TR" dirty="0" smtClean="0"/>
              <a:t>.</a:t>
            </a:r>
          </a:p>
          <a:p>
            <a:endParaRPr lang="tr-TR" dirty="0"/>
          </a:p>
          <a:p>
            <a:endParaRPr lang="tr-TR" dirty="0" smtClean="0"/>
          </a:p>
          <a:p>
            <a:endParaRPr lang="tr-TR" dirty="0"/>
          </a:p>
          <a:p>
            <a:endParaRPr lang="tr-TR" dirty="0" smtClean="0"/>
          </a:p>
          <a:p>
            <a:endParaRPr lang="tr-TR" dirty="0"/>
          </a:p>
          <a:p>
            <a:endParaRPr lang="tr-TR" dirty="0" smtClean="0"/>
          </a:p>
          <a:p>
            <a:endParaRPr lang="tr-TR" dirty="0" smtClean="0"/>
          </a:p>
          <a:p>
            <a:r>
              <a:rPr lang="tr-TR" dirty="0"/>
              <a:t>Paletler tasarım olarak kirişli paletler (</a:t>
            </a:r>
            <a:r>
              <a:rPr lang="tr-TR" dirty="0" err="1"/>
              <a:t>stringer</a:t>
            </a:r>
            <a:r>
              <a:rPr lang="tr-TR" dirty="0"/>
              <a:t> </a:t>
            </a:r>
            <a:r>
              <a:rPr lang="tr-TR" dirty="0" err="1"/>
              <a:t>pallets</a:t>
            </a:r>
            <a:r>
              <a:rPr lang="tr-TR" dirty="0"/>
              <a:t>) ve blok paletler (</a:t>
            </a:r>
            <a:r>
              <a:rPr lang="tr-TR" dirty="0" err="1"/>
              <a:t>block</a:t>
            </a:r>
            <a:r>
              <a:rPr lang="tr-TR" dirty="0"/>
              <a:t> </a:t>
            </a:r>
            <a:r>
              <a:rPr lang="tr-TR" dirty="0" err="1" smtClean="0"/>
              <a:t>pallets</a:t>
            </a:r>
            <a:r>
              <a:rPr lang="tr-TR" dirty="0" smtClean="0"/>
              <a:t>)</a:t>
            </a:r>
            <a:r>
              <a:rPr lang="tr-TR" dirty="0"/>
              <a:t> </a:t>
            </a:r>
            <a:r>
              <a:rPr lang="tr-TR" dirty="0" smtClean="0"/>
              <a:t>olmak </a:t>
            </a:r>
            <a:r>
              <a:rPr lang="tr-TR" dirty="0"/>
              <a:t>üzere ikiye ayrılır</a:t>
            </a:r>
            <a:r>
              <a:rPr lang="tr-TR" dirty="0" smtClean="0"/>
              <a:t>.</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778" y="2324218"/>
            <a:ext cx="6771113" cy="2500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177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1.2.2.3. Kirişli </a:t>
            </a:r>
            <a:r>
              <a:rPr lang="tr-TR" b="1" dirty="0" smtClean="0"/>
              <a:t>Paletler</a:t>
            </a:r>
            <a:endParaRPr lang="en-US" dirty="0"/>
          </a:p>
        </p:txBody>
      </p:sp>
      <p:sp>
        <p:nvSpPr>
          <p:cNvPr id="3" name="İçerik Yer Tutucusu 2"/>
          <p:cNvSpPr>
            <a:spLocks noGrp="1"/>
          </p:cNvSpPr>
          <p:nvPr>
            <p:ph idx="1"/>
          </p:nvPr>
        </p:nvSpPr>
        <p:spPr>
          <a:xfrm>
            <a:off x="677334" y="2045494"/>
            <a:ext cx="8596668" cy="3880773"/>
          </a:xfrm>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5976" y="1426503"/>
            <a:ext cx="7500751" cy="4614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4608013" y="6156456"/>
            <a:ext cx="1416676" cy="646331"/>
          </a:xfrm>
          <a:prstGeom prst="rect">
            <a:avLst/>
          </a:prstGeom>
          <a:noFill/>
        </p:spPr>
        <p:txBody>
          <a:bodyPr wrap="square" rtlCol="0">
            <a:spAutoFit/>
          </a:bodyPr>
          <a:lstStyle/>
          <a:p>
            <a:pPr algn="ctr"/>
            <a:r>
              <a:rPr lang="tr-TR" b="1" dirty="0" smtClean="0"/>
              <a:t>Kirişli </a:t>
            </a:r>
            <a:r>
              <a:rPr lang="tr-TR" b="1" dirty="0"/>
              <a:t>palet</a:t>
            </a:r>
            <a:endParaRPr lang="en-US" dirty="0"/>
          </a:p>
          <a:p>
            <a:endParaRPr lang="en-US" dirty="0"/>
          </a:p>
        </p:txBody>
      </p:sp>
    </p:spTree>
    <p:extLst>
      <p:ext uri="{BB962C8B-B14F-4D97-AF65-F5344CB8AC3E}">
        <p14:creationId xmlns:p14="http://schemas.microsoft.com/office/powerpoint/2010/main" val="1795938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964" y="2311669"/>
            <a:ext cx="8027905" cy="2414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4"/>
          <p:cNvSpPr txBox="1"/>
          <p:nvPr/>
        </p:nvSpPr>
        <p:spPr>
          <a:xfrm>
            <a:off x="6165772" y="4861280"/>
            <a:ext cx="2566104" cy="646331"/>
          </a:xfrm>
          <a:prstGeom prst="rect">
            <a:avLst/>
          </a:prstGeom>
          <a:noFill/>
        </p:spPr>
        <p:txBody>
          <a:bodyPr wrap="square" rtlCol="0">
            <a:spAutoFit/>
          </a:bodyPr>
          <a:lstStyle/>
          <a:p>
            <a:r>
              <a:rPr lang="tr-TR" b="1" dirty="0" smtClean="0">
                <a:latin typeface="Times New Roman" panose="02020603050405020304" pitchFamily="18" charset="0"/>
                <a:ea typeface="Times New Roman" panose="02020603050405020304" pitchFamily="18" charset="0"/>
                <a:cs typeface="Times New Roman" panose="02020603050405020304" pitchFamily="18" charset="0"/>
              </a:rPr>
              <a:t>D</a:t>
            </a:r>
            <a:r>
              <a:rPr lang="tr-TR" b="1" spc="-5" dirty="0" smtClean="0">
                <a:latin typeface="Times New Roman" panose="02020603050405020304" pitchFamily="18" charset="0"/>
                <a:ea typeface="Times New Roman" panose="02020603050405020304" pitchFamily="18" charset="0"/>
                <a:cs typeface="Times New Roman" panose="02020603050405020304" pitchFamily="18" charset="0"/>
              </a:rPr>
              <a:t>ö</a:t>
            </a:r>
            <a:r>
              <a:rPr lang="tr-TR" b="1" dirty="0" smtClean="0">
                <a:latin typeface="Times New Roman" panose="02020603050405020304" pitchFamily="18" charset="0"/>
                <a:ea typeface="Times New Roman" panose="02020603050405020304" pitchFamily="18" charset="0"/>
                <a:cs typeface="Times New Roman" panose="02020603050405020304" pitchFamily="18" charset="0"/>
              </a:rPr>
              <a:t>rt</a:t>
            </a:r>
            <a:r>
              <a:rPr lang="tr-TR" b="1" spc="-15"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tr-TR" b="1" spc="5" dirty="0">
                <a:latin typeface="Times New Roman" panose="02020603050405020304" pitchFamily="18" charset="0"/>
                <a:ea typeface="Times New Roman" panose="02020603050405020304" pitchFamily="18" charset="0"/>
                <a:cs typeface="Times New Roman" panose="02020603050405020304" pitchFamily="18" charset="0"/>
              </a:rPr>
              <a:t>ta</a:t>
            </a:r>
            <a:r>
              <a:rPr lang="tr-TR" b="1" dirty="0">
                <a:latin typeface="Times New Roman" panose="02020603050405020304" pitchFamily="18" charset="0"/>
                <a:ea typeface="Times New Roman" panose="02020603050405020304" pitchFamily="18" charset="0"/>
                <a:cs typeface="Times New Roman" panose="02020603050405020304" pitchFamily="18" charset="0"/>
              </a:rPr>
              <a:t>r</a:t>
            </a:r>
            <a:r>
              <a:rPr lang="tr-TR" b="1" spc="-5" dirty="0">
                <a:latin typeface="Times New Roman" panose="02020603050405020304" pitchFamily="18" charset="0"/>
                <a:ea typeface="Times New Roman" panose="02020603050405020304" pitchFamily="18" charset="0"/>
                <a:cs typeface="Times New Roman" panose="02020603050405020304" pitchFamily="18" charset="0"/>
              </a:rPr>
              <a:t>a</a:t>
            </a:r>
            <a:r>
              <a:rPr lang="tr-TR" b="1" spc="5" dirty="0">
                <a:latin typeface="Times New Roman" panose="02020603050405020304" pitchFamily="18" charset="0"/>
                <a:ea typeface="Times New Roman" panose="02020603050405020304" pitchFamily="18" charset="0"/>
                <a:cs typeface="Times New Roman" panose="02020603050405020304" pitchFamily="18" charset="0"/>
              </a:rPr>
              <a:t>f</a:t>
            </a:r>
            <a:r>
              <a:rPr lang="tr-TR" b="1" dirty="0">
                <a:latin typeface="Times New Roman" panose="02020603050405020304" pitchFamily="18" charset="0"/>
                <a:ea typeface="Times New Roman" panose="02020603050405020304" pitchFamily="18" charset="0"/>
                <a:cs typeface="Times New Roman" panose="02020603050405020304" pitchFamily="18" charset="0"/>
              </a:rPr>
              <a:t>lı</a:t>
            </a:r>
            <a:r>
              <a:rPr lang="tr-TR" b="1" spc="-25" dirty="0">
                <a:latin typeface="Times New Roman" panose="02020603050405020304" pitchFamily="18" charset="0"/>
                <a:ea typeface="Times New Roman" panose="02020603050405020304" pitchFamily="18" charset="0"/>
                <a:cs typeface="Times New Roman" panose="02020603050405020304" pitchFamily="18" charset="0"/>
              </a:rPr>
              <a:t> </a:t>
            </a:r>
            <a:r>
              <a:rPr lang="tr-TR" b="1" spc="-15" dirty="0">
                <a:latin typeface="Times New Roman" panose="02020603050405020304" pitchFamily="18" charset="0"/>
                <a:ea typeface="Times New Roman" panose="02020603050405020304" pitchFamily="18" charset="0"/>
                <a:cs typeface="Times New Roman" panose="02020603050405020304" pitchFamily="18" charset="0"/>
              </a:rPr>
              <a:t>k</a:t>
            </a:r>
            <a:r>
              <a:rPr lang="tr-TR" b="1" dirty="0">
                <a:latin typeface="Times New Roman" panose="02020603050405020304" pitchFamily="18" charset="0"/>
                <a:ea typeface="Times New Roman" panose="02020603050405020304" pitchFamily="18" charset="0"/>
                <a:cs typeface="Times New Roman" panose="02020603050405020304" pitchFamily="18" charset="0"/>
              </a:rPr>
              <a:t>ir</a:t>
            </a:r>
            <a:r>
              <a:rPr lang="tr-TR" b="1" spc="10" dirty="0">
                <a:latin typeface="Times New Roman" panose="02020603050405020304" pitchFamily="18" charset="0"/>
                <a:ea typeface="Times New Roman" panose="02020603050405020304" pitchFamily="18" charset="0"/>
                <a:cs typeface="Times New Roman" panose="02020603050405020304" pitchFamily="18" charset="0"/>
              </a:rPr>
              <a:t>i</a:t>
            </a:r>
            <a:r>
              <a:rPr lang="tr-TR" b="1" spc="-5" dirty="0">
                <a:latin typeface="Times New Roman" panose="02020603050405020304" pitchFamily="18" charset="0"/>
                <a:ea typeface="Times New Roman" panose="02020603050405020304" pitchFamily="18" charset="0"/>
                <a:cs typeface="Times New Roman" panose="02020603050405020304" pitchFamily="18" charset="0"/>
              </a:rPr>
              <a:t>ş</a:t>
            </a:r>
            <a:r>
              <a:rPr lang="tr-TR" b="1" dirty="0">
                <a:latin typeface="Times New Roman" panose="02020603050405020304" pitchFamily="18" charset="0"/>
                <a:ea typeface="Times New Roman" panose="02020603050405020304" pitchFamily="18" charset="0"/>
                <a:cs typeface="Times New Roman" panose="02020603050405020304" pitchFamily="18" charset="0"/>
              </a:rPr>
              <a:t>li</a:t>
            </a:r>
            <a:r>
              <a:rPr lang="tr-TR" b="1" spc="-25" dirty="0">
                <a:latin typeface="Times New Roman" panose="02020603050405020304" pitchFamily="18" charset="0"/>
                <a:ea typeface="Times New Roman" panose="02020603050405020304" pitchFamily="18" charset="0"/>
                <a:cs typeface="Times New Roman" panose="02020603050405020304" pitchFamily="18" charset="0"/>
              </a:rPr>
              <a:t> </a:t>
            </a:r>
            <a:r>
              <a:rPr lang="tr-TR" b="1" dirty="0">
                <a:latin typeface="Times New Roman" panose="02020603050405020304" pitchFamily="18" charset="0"/>
                <a:ea typeface="Times New Roman" panose="02020603050405020304" pitchFamily="18" charset="0"/>
                <a:cs typeface="Times New Roman" panose="02020603050405020304" pitchFamily="18" charset="0"/>
              </a:rPr>
              <a:t>p</a:t>
            </a:r>
            <a:r>
              <a:rPr lang="tr-TR" b="1" spc="5" dirty="0">
                <a:latin typeface="Times New Roman" panose="02020603050405020304" pitchFamily="18" charset="0"/>
                <a:ea typeface="Times New Roman" panose="02020603050405020304" pitchFamily="18" charset="0"/>
                <a:cs typeface="Times New Roman" panose="02020603050405020304" pitchFamily="18" charset="0"/>
              </a:rPr>
              <a:t>a</a:t>
            </a:r>
            <a:r>
              <a:rPr lang="tr-TR" b="1" dirty="0">
                <a:latin typeface="Times New Roman" panose="02020603050405020304" pitchFamily="18" charset="0"/>
                <a:ea typeface="Times New Roman" panose="02020603050405020304" pitchFamily="18" charset="0"/>
                <a:cs typeface="Times New Roman" panose="02020603050405020304" pitchFamily="18" charset="0"/>
              </a:rPr>
              <a:t>let</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7" name="Metin kutusu 6"/>
          <p:cNvSpPr txBox="1"/>
          <p:nvPr/>
        </p:nvSpPr>
        <p:spPr>
          <a:xfrm>
            <a:off x="2206711" y="4911970"/>
            <a:ext cx="2429684" cy="646331"/>
          </a:xfrm>
          <a:prstGeom prst="rect">
            <a:avLst/>
          </a:prstGeom>
          <a:noFill/>
        </p:spPr>
        <p:txBody>
          <a:bodyPr wrap="square" rtlCol="0">
            <a:spAutoFit/>
          </a:bodyPr>
          <a:lstStyle/>
          <a:p>
            <a:pPr algn="ctr"/>
            <a:r>
              <a:rPr lang="tr-TR" b="1" dirty="0" smtClean="0">
                <a:latin typeface="Times New Roman" panose="02020603050405020304" pitchFamily="18" charset="0"/>
                <a:ea typeface="Times New Roman" panose="02020603050405020304" pitchFamily="18" charset="0"/>
                <a:cs typeface="Times New Roman" panose="02020603050405020304" pitchFamily="18" charset="0"/>
              </a:rPr>
              <a:t>İki</a:t>
            </a:r>
            <a:r>
              <a:rPr lang="tr-TR" b="1" spc="-15"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tr-TR" b="1" spc="5" dirty="0">
                <a:latin typeface="Times New Roman" panose="02020603050405020304" pitchFamily="18" charset="0"/>
                <a:ea typeface="Times New Roman" panose="02020603050405020304" pitchFamily="18" charset="0"/>
                <a:cs typeface="Times New Roman" panose="02020603050405020304" pitchFamily="18" charset="0"/>
              </a:rPr>
              <a:t>ta</a:t>
            </a:r>
            <a:r>
              <a:rPr lang="tr-TR" b="1" dirty="0">
                <a:latin typeface="Times New Roman" panose="02020603050405020304" pitchFamily="18" charset="0"/>
                <a:ea typeface="Times New Roman" panose="02020603050405020304" pitchFamily="18" charset="0"/>
                <a:cs typeface="Times New Roman" panose="02020603050405020304" pitchFamily="18" charset="0"/>
              </a:rPr>
              <a:t>r</a:t>
            </a:r>
            <a:r>
              <a:rPr lang="tr-TR" b="1" spc="-5" dirty="0">
                <a:latin typeface="Times New Roman" panose="02020603050405020304" pitchFamily="18" charset="0"/>
                <a:ea typeface="Times New Roman" panose="02020603050405020304" pitchFamily="18" charset="0"/>
                <a:cs typeface="Times New Roman" panose="02020603050405020304" pitchFamily="18" charset="0"/>
              </a:rPr>
              <a:t>a</a:t>
            </a:r>
            <a:r>
              <a:rPr lang="tr-TR" b="1" spc="5" dirty="0">
                <a:latin typeface="Times New Roman" panose="02020603050405020304" pitchFamily="18" charset="0"/>
                <a:ea typeface="Times New Roman" panose="02020603050405020304" pitchFamily="18" charset="0"/>
                <a:cs typeface="Times New Roman" panose="02020603050405020304" pitchFamily="18" charset="0"/>
              </a:rPr>
              <a:t>f</a:t>
            </a:r>
            <a:r>
              <a:rPr lang="tr-TR" b="1" dirty="0">
                <a:latin typeface="Times New Roman" panose="02020603050405020304" pitchFamily="18" charset="0"/>
                <a:ea typeface="Times New Roman" panose="02020603050405020304" pitchFamily="18" charset="0"/>
                <a:cs typeface="Times New Roman" panose="02020603050405020304" pitchFamily="18" charset="0"/>
              </a:rPr>
              <a:t>lı</a:t>
            </a:r>
            <a:r>
              <a:rPr lang="tr-TR" b="1" spc="-25" dirty="0">
                <a:latin typeface="Times New Roman" panose="02020603050405020304" pitchFamily="18" charset="0"/>
                <a:ea typeface="Times New Roman" panose="02020603050405020304" pitchFamily="18" charset="0"/>
                <a:cs typeface="Times New Roman" panose="02020603050405020304" pitchFamily="18" charset="0"/>
              </a:rPr>
              <a:t> </a:t>
            </a:r>
            <a:r>
              <a:rPr lang="tr-TR" b="1" spc="-15" dirty="0">
                <a:latin typeface="Times New Roman" panose="02020603050405020304" pitchFamily="18" charset="0"/>
                <a:ea typeface="Times New Roman" panose="02020603050405020304" pitchFamily="18" charset="0"/>
                <a:cs typeface="Times New Roman" panose="02020603050405020304" pitchFamily="18" charset="0"/>
              </a:rPr>
              <a:t>k</a:t>
            </a:r>
            <a:r>
              <a:rPr lang="tr-TR" b="1" dirty="0">
                <a:latin typeface="Times New Roman" panose="02020603050405020304" pitchFamily="18" charset="0"/>
                <a:ea typeface="Times New Roman" panose="02020603050405020304" pitchFamily="18" charset="0"/>
                <a:cs typeface="Times New Roman" panose="02020603050405020304" pitchFamily="18" charset="0"/>
              </a:rPr>
              <a:t>ir</a:t>
            </a:r>
            <a:r>
              <a:rPr lang="tr-TR" b="1" spc="10" dirty="0">
                <a:latin typeface="Times New Roman" panose="02020603050405020304" pitchFamily="18" charset="0"/>
                <a:ea typeface="Times New Roman" panose="02020603050405020304" pitchFamily="18" charset="0"/>
                <a:cs typeface="Times New Roman" panose="02020603050405020304" pitchFamily="18" charset="0"/>
              </a:rPr>
              <a:t>i</a:t>
            </a:r>
            <a:r>
              <a:rPr lang="tr-TR" b="1" spc="-5" dirty="0">
                <a:latin typeface="Times New Roman" panose="02020603050405020304" pitchFamily="18" charset="0"/>
                <a:ea typeface="Times New Roman" panose="02020603050405020304" pitchFamily="18" charset="0"/>
                <a:cs typeface="Times New Roman" panose="02020603050405020304" pitchFamily="18" charset="0"/>
              </a:rPr>
              <a:t>ş</a:t>
            </a:r>
            <a:r>
              <a:rPr lang="tr-TR" b="1" dirty="0">
                <a:latin typeface="Times New Roman" panose="02020603050405020304" pitchFamily="18" charset="0"/>
                <a:ea typeface="Times New Roman" panose="02020603050405020304" pitchFamily="18" charset="0"/>
                <a:cs typeface="Times New Roman" panose="02020603050405020304" pitchFamily="18" charset="0"/>
              </a:rPr>
              <a:t>li</a:t>
            </a:r>
            <a:r>
              <a:rPr lang="tr-TR" b="1" spc="-25" dirty="0">
                <a:latin typeface="Times New Roman" panose="02020603050405020304" pitchFamily="18" charset="0"/>
                <a:ea typeface="Times New Roman" panose="02020603050405020304" pitchFamily="18" charset="0"/>
                <a:cs typeface="Times New Roman" panose="02020603050405020304" pitchFamily="18" charset="0"/>
              </a:rPr>
              <a:t> </a:t>
            </a:r>
            <a:r>
              <a:rPr lang="tr-TR" b="1" dirty="0">
                <a:latin typeface="Times New Roman" panose="02020603050405020304" pitchFamily="18" charset="0"/>
                <a:ea typeface="Times New Roman" panose="02020603050405020304" pitchFamily="18" charset="0"/>
                <a:cs typeface="Times New Roman" panose="02020603050405020304" pitchFamily="18" charset="0"/>
              </a:rPr>
              <a:t>p</a:t>
            </a:r>
            <a:r>
              <a:rPr lang="tr-TR" b="1" spc="5" dirty="0">
                <a:latin typeface="Times New Roman" panose="02020603050405020304" pitchFamily="18" charset="0"/>
                <a:ea typeface="Times New Roman" panose="02020603050405020304" pitchFamily="18" charset="0"/>
                <a:cs typeface="Times New Roman" panose="02020603050405020304" pitchFamily="18" charset="0"/>
              </a:rPr>
              <a:t>a</a:t>
            </a:r>
            <a:r>
              <a:rPr lang="tr-TR" b="1" dirty="0">
                <a:latin typeface="Times New Roman" panose="02020603050405020304" pitchFamily="18" charset="0"/>
                <a:ea typeface="Times New Roman" panose="02020603050405020304" pitchFamily="18" charset="0"/>
                <a:cs typeface="Times New Roman" panose="02020603050405020304" pitchFamily="18" charset="0"/>
              </a:rPr>
              <a:t>let</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78946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1.2.2.3. Kirişli Paletler</a:t>
            </a:r>
            <a:endParaRPr lang="en-US" dirty="0"/>
          </a:p>
        </p:txBody>
      </p:sp>
      <p:sp>
        <p:nvSpPr>
          <p:cNvPr id="3" name="İçerik Yer Tutucusu 2"/>
          <p:cNvSpPr>
            <a:spLocks noGrp="1"/>
          </p:cNvSpPr>
          <p:nvPr>
            <p:ph idx="1"/>
          </p:nvPr>
        </p:nvSpPr>
        <p:spPr/>
        <p:txBody>
          <a:bodyPr/>
          <a:lstStyle/>
          <a:p>
            <a:r>
              <a:rPr lang="tr-TR" dirty="0"/>
              <a:t>Amerika’da yaygın olarak kullanılan kirişli paletler, en fazla 48 x 40 inç boyutlarında tercih edilmektedir. Bu paletlerin imalatında birim yükü destekleyen kirişler kullanılır. Kirişler,  üst  ve  alt  kademe  levhaları arasında  kalan tahta  levhalardır.  Dört taraflı  girişi mümkün kılmak için kirişlere çentik açılması durumunda “dört taraflı kirişli palet”, kirişlere çentik açılmaması hâlinde ise “iki taraflı kirişli palet” adını almaktadır. Palet </a:t>
            </a:r>
            <a:r>
              <a:rPr lang="tr-TR" dirty="0" smtClean="0"/>
              <a:t>krikosunun</a:t>
            </a:r>
            <a:r>
              <a:rPr lang="tr-TR" dirty="0"/>
              <a:t> </a:t>
            </a:r>
            <a:r>
              <a:rPr lang="tr-TR" dirty="0" smtClean="0"/>
              <a:t>(kaldırıcısının</a:t>
            </a:r>
            <a:r>
              <a:rPr lang="tr-TR" dirty="0"/>
              <a:t>)  tekerleklerinin  girebilmesi  amacıyla  alt  kademedeki  tahta  levhalara  yiv açılabilmektedir.</a:t>
            </a:r>
            <a:endParaRPr lang="en-US" dirty="0"/>
          </a:p>
          <a:p>
            <a:endParaRPr lang="en-US" dirty="0"/>
          </a:p>
        </p:txBody>
      </p:sp>
    </p:spTree>
    <p:extLst>
      <p:ext uri="{BB962C8B-B14F-4D97-AF65-F5344CB8AC3E}">
        <p14:creationId xmlns:p14="http://schemas.microsoft.com/office/powerpoint/2010/main" val="2992814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1.2.2.4. Blok Paletler</a:t>
            </a:r>
            <a:r>
              <a:rPr lang="en-US" dirty="0"/>
              <a:t/>
            </a:r>
            <a:br>
              <a:rPr lang="en-US" dirty="0"/>
            </a:br>
            <a:endParaRPr lang="en-US" dirty="0"/>
          </a:p>
        </p:txBody>
      </p:sp>
      <p:sp>
        <p:nvSpPr>
          <p:cNvPr id="3" name="İçerik Yer Tutucusu 2"/>
          <p:cNvSpPr>
            <a:spLocks noGrp="1"/>
          </p:cNvSpPr>
          <p:nvPr>
            <p:ph idx="1"/>
          </p:nvPr>
        </p:nvSpPr>
        <p:spPr/>
        <p:txBody>
          <a:bodyPr/>
          <a:lstStyle/>
          <a:p>
            <a:r>
              <a:rPr lang="tr-TR" dirty="0"/>
              <a:t>Dört taraflı girişi olan blok paletlerin imalatında, birim yükün taşınmasına dayanak oluşturan tahta bloklardan yararlanılır. Genellikle alt kademe levhaları desteklemek üzere 4 ile12 blok kullanılmaktadır. Bloklar ve kademe levhaları arasında ince kirişler vardır. Blok paletler, alt kademe levhaları olmaksızın da imal edilebilmektedir. Blok paletin uzunluğu, kiriş levhasının uzunluğu; genişliği ise kademe levhalarının uzunluğu ile belirlenmektedir.</a:t>
            </a:r>
            <a:endParaRPr lang="en-US" dirty="0"/>
          </a:p>
          <a:p>
            <a:r>
              <a:rPr lang="tr-TR" dirty="0"/>
              <a:t> </a:t>
            </a:r>
            <a:r>
              <a:rPr lang="tr-TR" dirty="0" smtClean="0"/>
              <a:t>Gerek </a:t>
            </a:r>
            <a:r>
              <a:rPr lang="tr-TR" dirty="0"/>
              <a:t>kirişli gerekse blok paletler, müşterilerin istekleri ve ihtiyaçları doğrultusunda çok değişik biçim ve boyutlarda tasarlanabilmektedir.</a:t>
            </a:r>
            <a:endParaRPr lang="en-US" dirty="0"/>
          </a:p>
          <a:p>
            <a:endParaRPr lang="en-US" dirty="0"/>
          </a:p>
        </p:txBody>
      </p:sp>
    </p:spTree>
    <p:extLst>
      <p:ext uri="{BB962C8B-B14F-4D97-AF65-F5344CB8AC3E}">
        <p14:creationId xmlns:p14="http://schemas.microsoft.com/office/powerpoint/2010/main" val="3634423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1.1. Palet Hakkında Genel </a:t>
            </a:r>
            <a:r>
              <a:rPr lang="tr-TR" b="1" dirty="0" smtClean="0"/>
              <a:t>Bilgi</a:t>
            </a:r>
            <a:endParaRPr lang="en-US" dirty="0"/>
          </a:p>
        </p:txBody>
      </p:sp>
      <p:sp>
        <p:nvSpPr>
          <p:cNvPr id="3" name="İçerik Yer Tutucusu 2"/>
          <p:cNvSpPr>
            <a:spLocks noGrp="1"/>
          </p:cNvSpPr>
          <p:nvPr>
            <p:ph idx="1"/>
          </p:nvPr>
        </p:nvSpPr>
        <p:spPr/>
        <p:txBody>
          <a:bodyPr>
            <a:normAutofit fontScale="92500"/>
          </a:bodyPr>
          <a:lstStyle/>
          <a:p>
            <a:r>
              <a:rPr lang="tr-TR" dirty="0"/>
              <a:t>Paletler, yükü </a:t>
            </a:r>
            <a:r>
              <a:rPr lang="tr-TR" dirty="0" err="1"/>
              <a:t>birimleştirmede</a:t>
            </a:r>
            <a:r>
              <a:rPr lang="tr-TR" dirty="0"/>
              <a:t> kullanılan standart tavalardır. Yükler bu tavalara istiflenir ve ambalajlanır. Böylelikle taşınmaya hazır hâle getirilir. Palet, birbirine bağlanmış iki palet ızgarasından oluşur. Palet ızgaraları arasında </a:t>
            </a:r>
            <a:r>
              <a:rPr lang="tr-TR" dirty="0" err="1"/>
              <a:t>forklift</a:t>
            </a:r>
            <a:r>
              <a:rPr lang="tr-TR" dirty="0"/>
              <a:t> çatallarının girebileceği kadar açıklık bırakılmıştır. Bu boşluk 10 cm’dir. Paletlerin vasfı (tahta, plastik vb.) ile ilgili değişik ülkelerin (sıhhi) mevzuatlarından kaynaklanan farklılıklar olabilir. Bu hususla ilgili olarak nakliyatçının ve (ilgili ithalatçı ve/veya müşavirliklerimiz aracılığı ile) ihracatçının bilgi sahibi olması gerekir.</a:t>
            </a:r>
            <a:endParaRPr lang="en-US" dirty="0"/>
          </a:p>
          <a:p>
            <a:r>
              <a:rPr lang="tr-TR" dirty="0"/>
              <a:t>Taşıma tekniğinin önemli prensiplerinden birine göre bir defada taşınacak miktar, mümkün olduğu kadar büyük ve standart boyutlarda olmalıdır. Bu nedenle taşıma ekipmanının verimliliği, parçaların ve ham maddelerin </a:t>
            </a:r>
            <a:r>
              <a:rPr lang="tr-TR" dirty="0" err="1"/>
              <a:t>yığınlanarak</a:t>
            </a:r>
            <a:r>
              <a:rPr lang="tr-TR" dirty="0"/>
              <a:t> veya toplanarak birim yük şekline getirilmesiyle artırılır. Ufak parçaları belli büyüklükteki kutulara doldurup parçaları paletler üzerinde toplayarak veya malzemeyi paketleyerek bir seferde çok miktarda malzemenin taşınması sağlanır</a:t>
            </a:r>
            <a:r>
              <a:rPr lang="tr-TR" dirty="0" smtClean="0"/>
              <a:t>.</a:t>
            </a:r>
            <a:endParaRPr lang="en-US" dirty="0"/>
          </a:p>
        </p:txBody>
      </p:sp>
    </p:spTree>
    <p:extLst>
      <p:ext uri="{BB962C8B-B14F-4D97-AF65-F5344CB8AC3E}">
        <p14:creationId xmlns:p14="http://schemas.microsoft.com/office/powerpoint/2010/main" val="2667562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304" y="1434499"/>
            <a:ext cx="8101417" cy="401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o 4"/>
          <p:cNvGraphicFramePr>
            <a:graphicFrameLocks noGrp="1"/>
          </p:cNvGraphicFramePr>
          <p:nvPr>
            <p:extLst>
              <p:ext uri="{D42A27DB-BD31-4B8C-83A1-F6EECF244321}">
                <p14:modId xmlns:p14="http://schemas.microsoft.com/office/powerpoint/2010/main" val="758697376"/>
              </p:ext>
            </p:extLst>
          </p:nvPr>
        </p:nvGraphicFramePr>
        <p:xfrm>
          <a:off x="8507471" y="854299"/>
          <a:ext cx="3428642" cy="5544660"/>
        </p:xfrm>
        <a:graphic>
          <a:graphicData uri="http://schemas.openxmlformats.org/drawingml/2006/table">
            <a:tbl>
              <a:tblPr firstRow="1" bandRow="1">
                <a:tableStyleId>{5C22544A-7EE6-4342-B048-85BDC9FD1C3A}</a:tableStyleId>
              </a:tblPr>
              <a:tblGrid>
                <a:gridCol w="1714321"/>
                <a:gridCol w="1714321"/>
              </a:tblGrid>
              <a:tr h="369644">
                <a:tc gridSpan="2">
                  <a:txBody>
                    <a:bodyPr/>
                    <a:lstStyle/>
                    <a:p>
                      <a:pPr algn="ctr"/>
                      <a:r>
                        <a:rPr lang="tr-TR" dirty="0" smtClean="0"/>
                        <a:t>BLOK</a:t>
                      </a:r>
                      <a:r>
                        <a:rPr lang="tr-TR" baseline="0" dirty="0" smtClean="0"/>
                        <a:t> PALET</a:t>
                      </a:r>
                      <a:endParaRPr lang="en-US" dirty="0"/>
                    </a:p>
                  </a:txBody>
                  <a:tcPr/>
                </a:tc>
                <a:tc hMerge="1">
                  <a:txBody>
                    <a:bodyPr/>
                    <a:lstStyle/>
                    <a:p>
                      <a:endParaRPr lang="en-US" dirty="0"/>
                    </a:p>
                  </a:txBody>
                  <a:tcPr/>
                </a:tc>
              </a:tr>
              <a:tr h="369644">
                <a:tc>
                  <a:txBody>
                    <a:bodyPr/>
                    <a:lstStyle/>
                    <a:p>
                      <a:pPr marL="124460" algn="ctr">
                        <a:lnSpc>
                          <a:spcPct val="115000"/>
                        </a:lnSpc>
                        <a:spcBef>
                          <a:spcPts val="365"/>
                        </a:spcBef>
                        <a:spcAft>
                          <a:spcPts val="0"/>
                        </a:spcAft>
                      </a:pP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W</a:t>
                      </a:r>
                      <a:r>
                        <a:rPr lang="tr-TR" sz="1400" b="0" spc="5" dirty="0" err="1">
                          <a:effectLst/>
                          <a:latin typeface="Times New Roman" panose="02020603050405020304" pitchFamily="18" charset="0"/>
                          <a:ea typeface="Times New Roman" panose="02020603050405020304" pitchFamily="18" charset="0"/>
                          <a:cs typeface="Times New Roman" panose="02020603050405020304" pitchFamily="18" charset="0"/>
                        </a:rPr>
                        <a:t>i</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d</a:t>
                      </a:r>
                      <a:r>
                        <a:rPr lang="tr-TR" sz="1400" b="0" spc="5" dirty="0" err="1">
                          <a:effectLst/>
                          <a:latin typeface="Times New Roman" panose="02020603050405020304" pitchFamily="18" charset="0"/>
                          <a:ea typeface="Times New Roman" panose="02020603050405020304" pitchFamily="18" charset="0"/>
                          <a:cs typeface="Times New Roman" panose="02020603050405020304" pitchFamily="18" charset="0"/>
                        </a:rPr>
                        <a:t>t</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126365" algn="ctr">
                        <a:lnSpc>
                          <a:spcPct val="115000"/>
                        </a:lnSpc>
                        <a:spcBef>
                          <a:spcPts val="365"/>
                        </a:spcBef>
                        <a:spcAft>
                          <a:spcPts val="0"/>
                        </a:spcAft>
                      </a:pPr>
                      <a:r>
                        <a:rPr lang="tr-TR" sz="1400" b="0" spc="-5" dirty="0" smtClean="0">
                          <a:effectLst/>
                          <a:latin typeface="Times New Roman" panose="02020603050405020304" pitchFamily="18" charset="0"/>
                          <a:ea typeface="Times New Roman" panose="02020603050405020304" pitchFamily="18" charset="0"/>
                          <a:cs typeface="Times New Roman" panose="02020603050405020304" pitchFamily="18" charset="0"/>
                        </a:rPr>
                        <a:t>G</a:t>
                      </a:r>
                      <a:r>
                        <a:rPr lang="tr-TR" sz="1400" b="0" dirty="0" smtClean="0">
                          <a:effectLst/>
                          <a:latin typeface="Times New Roman" panose="02020603050405020304" pitchFamily="18" charset="0"/>
                          <a:ea typeface="Times New Roman" panose="02020603050405020304" pitchFamily="18" charset="0"/>
                          <a:cs typeface="Times New Roman" panose="02020603050405020304" pitchFamily="18" charset="0"/>
                        </a:rPr>
                        <a:t>en</a:t>
                      </a:r>
                      <a:r>
                        <a:rPr lang="tr-TR" sz="1400" b="0" spc="-5" dirty="0" smtClean="0">
                          <a:effectLst/>
                          <a:latin typeface="Times New Roman" panose="02020603050405020304" pitchFamily="18" charset="0"/>
                          <a:ea typeface="Times New Roman" panose="02020603050405020304" pitchFamily="18" charset="0"/>
                          <a:cs typeface="Times New Roman" panose="02020603050405020304" pitchFamily="18" charset="0"/>
                        </a:rPr>
                        <a:t>i</a:t>
                      </a:r>
                      <a:r>
                        <a:rPr lang="tr-TR" sz="1400" b="0" spc="5" dirty="0" smtClean="0">
                          <a:effectLst/>
                          <a:latin typeface="Times New Roman" panose="02020603050405020304" pitchFamily="18" charset="0"/>
                          <a:ea typeface="Times New Roman" panose="02020603050405020304" pitchFamily="18" charset="0"/>
                          <a:cs typeface="Times New Roman" panose="02020603050405020304" pitchFamily="18" charset="0"/>
                        </a:rPr>
                        <a:t>ş</a:t>
                      </a:r>
                      <a:r>
                        <a:rPr lang="tr-TR" sz="1400" b="0" spc="-5" dirty="0" smtClean="0">
                          <a:effectLst/>
                          <a:latin typeface="Times New Roman" panose="02020603050405020304" pitchFamily="18" charset="0"/>
                          <a:ea typeface="Times New Roman" panose="02020603050405020304" pitchFamily="18" charset="0"/>
                          <a:cs typeface="Times New Roman" panose="02020603050405020304" pitchFamily="18" charset="0"/>
                        </a:rPr>
                        <a:t>l</a:t>
                      </a:r>
                      <a:r>
                        <a:rPr lang="tr-TR" sz="1400" b="0" spc="5" dirty="0" smtClean="0">
                          <a:effectLst/>
                          <a:latin typeface="Times New Roman" panose="02020603050405020304" pitchFamily="18" charset="0"/>
                          <a:ea typeface="Times New Roman" panose="02020603050405020304" pitchFamily="18" charset="0"/>
                          <a:cs typeface="Times New Roman" panose="02020603050405020304" pitchFamily="18" charset="0"/>
                        </a:rPr>
                        <a:t>i</a:t>
                      </a:r>
                      <a:r>
                        <a:rPr lang="tr-TR" sz="1400" b="0" dirty="0" smtClean="0">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r>
              <a:tr h="369644">
                <a:tc>
                  <a:txBody>
                    <a:bodyPr/>
                    <a:lstStyle/>
                    <a:p>
                      <a:pPr marL="124460" algn="ctr">
                        <a:lnSpc>
                          <a:spcPts val="1215"/>
                        </a:lnSpc>
                        <a:spcAft>
                          <a:spcPts val="0"/>
                        </a:spcAft>
                      </a:pPr>
                      <a:r>
                        <a:rPr lang="tr-TR" sz="1400" b="0" spc="-5" dirty="0" err="1">
                          <a:effectLst/>
                          <a:latin typeface="Times New Roman" panose="02020603050405020304" pitchFamily="18" charset="0"/>
                          <a:ea typeface="Times New Roman" panose="02020603050405020304" pitchFamily="18" charset="0"/>
                          <a:cs typeface="Times New Roman" panose="02020603050405020304" pitchFamily="18" charset="0"/>
                        </a:rPr>
                        <a:t>L</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eng</a:t>
                      </a:r>
                      <a:r>
                        <a:rPr lang="tr-TR" sz="1400" b="0" spc="5" dirty="0" err="1">
                          <a:effectLst/>
                          <a:latin typeface="Times New Roman" panose="02020603050405020304" pitchFamily="18" charset="0"/>
                          <a:ea typeface="Times New Roman" panose="02020603050405020304" pitchFamily="18" charset="0"/>
                          <a:cs typeface="Times New Roman" panose="02020603050405020304" pitchFamily="18" charset="0"/>
                        </a:rPr>
                        <a:t>t</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126365" algn="ctr">
                        <a:lnSpc>
                          <a:spcPts val="1215"/>
                        </a:lnSpc>
                        <a:spcAft>
                          <a:spcPts val="0"/>
                        </a:spcAft>
                      </a:pPr>
                      <a:r>
                        <a:rPr lang="tr-TR" sz="1400" b="0" spc="-5" dirty="0" smtClean="0">
                          <a:effectLst/>
                          <a:latin typeface="Times New Roman" panose="02020603050405020304" pitchFamily="18" charset="0"/>
                          <a:ea typeface="Times New Roman" panose="02020603050405020304" pitchFamily="18" charset="0"/>
                          <a:cs typeface="Times New Roman" panose="02020603050405020304" pitchFamily="18" charset="0"/>
                        </a:rPr>
                        <a:t>U</a:t>
                      </a:r>
                      <a:r>
                        <a:rPr lang="tr-TR" sz="1400" b="0" spc="-10" dirty="0" smtClean="0">
                          <a:effectLst/>
                          <a:latin typeface="Times New Roman" panose="02020603050405020304" pitchFamily="18" charset="0"/>
                          <a:ea typeface="Times New Roman" panose="02020603050405020304" pitchFamily="18" charset="0"/>
                          <a:cs typeface="Times New Roman" panose="02020603050405020304" pitchFamily="18" charset="0"/>
                        </a:rPr>
                        <a:t>z</a:t>
                      </a:r>
                      <a:r>
                        <a:rPr lang="tr-TR" sz="1400" b="0" dirty="0" smtClean="0">
                          <a:effectLst/>
                          <a:latin typeface="Times New Roman" panose="02020603050405020304" pitchFamily="18" charset="0"/>
                          <a:ea typeface="Times New Roman" panose="02020603050405020304" pitchFamily="18" charset="0"/>
                          <a:cs typeface="Times New Roman" panose="02020603050405020304" pitchFamily="18" charset="0"/>
                        </a:rPr>
                        <a:t>un</a:t>
                      </a:r>
                      <a:r>
                        <a:rPr lang="tr-TR" sz="1400" b="0" spc="5" dirty="0" smtClean="0">
                          <a:effectLst/>
                          <a:latin typeface="Times New Roman" panose="02020603050405020304" pitchFamily="18" charset="0"/>
                          <a:ea typeface="Times New Roman" panose="02020603050405020304" pitchFamily="18" charset="0"/>
                          <a:cs typeface="Times New Roman" panose="02020603050405020304" pitchFamily="18" charset="0"/>
                        </a:rPr>
                        <a:t>l</a:t>
                      </a:r>
                      <a:r>
                        <a:rPr lang="tr-TR" sz="1400" b="0" dirty="0" smtClean="0">
                          <a:effectLst/>
                          <a:latin typeface="Times New Roman" panose="02020603050405020304" pitchFamily="18" charset="0"/>
                          <a:ea typeface="Times New Roman" panose="02020603050405020304" pitchFamily="18" charset="0"/>
                          <a:cs typeface="Times New Roman" panose="02020603050405020304" pitchFamily="18" charset="0"/>
                        </a:rPr>
                        <a:t>uk</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r>
              <a:tr h="369644">
                <a:tc>
                  <a:txBody>
                    <a:bodyPr/>
                    <a:lstStyle/>
                    <a:p>
                      <a:pPr marL="124460" algn="ctr">
                        <a:lnSpc>
                          <a:spcPts val="1205"/>
                        </a:lnSpc>
                        <a:spcAft>
                          <a:spcPts val="0"/>
                        </a:spcAft>
                      </a:pP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S</a:t>
                      </a:r>
                      <a:r>
                        <a:rPr lang="tr-TR" sz="1400" b="0" spc="5" dirty="0" err="1">
                          <a:effectLst/>
                          <a:latin typeface="Times New Roman" panose="02020603050405020304" pitchFamily="18" charset="0"/>
                          <a:ea typeface="Times New Roman" panose="02020603050405020304" pitchFamily="18" charset="0"/>
                          <a:cs typeface="Times New Roman" panose="02020603050405020304" pitchFamily="18" charset="0"/>
                        </a:rPr>
                        <a:t>t</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r</a:t>
                      </a:r>
                      <a:r>
                        <a:rPr lang="tr-TR" sz="1400" b="0" spc="5" dirty="0" err="1">
                          <a:effectLst/>
                          <a:latin typeface="Times New Roman" panose="02020603050405020304" pitchFamily="18" charset="0"/>
                          <a:ea typeface="Times New Roman" panose="02020603050405020304" pitchFamily="18" charset="0"/>
                          <a:cs typeface="Times New Roman" panose="02020603050405020304" pitchFamily="18" charset="0"/>
                        </a:rPr>
                        <a:t>i</a:t>
                      </a:r>
                      <a:r>
                        <a:rPr lang="tr-TR" sz="1400" b="0" spc="-15" dirty="0" err="1">
                          <a:effectLst/>
                          <a:latin typeface="Times New Roman" panose="02020603050405020304" pitchFamily="18" charset="0"/>
                          <a:ea typeface="Times New Roman" panose="02020603050405020304" pitchFamily="18" charset="0"/>
                          <a:cs typeface="Times New Roman" panose="02020603050405020304" pitchFamily="18" charset="0"/>
                        </a:rPr>
                        <a:t>n</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ger</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126365" algn="ctr">
                        <a:lnSpc>
                          <a:spcPts val="1205"/>
                        </a:lnSpc>
                        <a:spcAft>
                          <a:spcPts val="0"/>
                        </a:spcAft>
                      </a:pPr>
                      <a:r>
                        <a:rPr lang="tr-TR" sz="1400" b="0" spc="-5" dirty="0" smtClean="0">
                          <a:effectLst/>
                          <a:latin typeface="Times New Roman" panose="02020603050405020304" pitchFamily="18" charset="0"/>
                          <a:ea typeface="Times New Roman" panose="02020603050405020304" pitchFamily="18" charset="0"/>
                          <a:cs typeface="Times New Roman" panose="02020603050405020304" pitchFamily="18" charset="0"/>
                        </a:rPr>
                        <a:t>K</a:t>
                      </a:r>
                      <a:r>
                        <a:rPr lang="tr-TR" sz="1400" b="0" spc="5" dirty="0" smtClean="0">
                          <a:effectLst/>
                          <a:latin typeface="Times New Roman" panose="02020603050405020304" pitchFamily="18" charset="0"/>
                          <a:ea typeface="Times New Roman" panose="02020603050405020304" pitchFamily="18" charset="0"/>
                          <a:cs typeface="Times New Roman" panose="02020603050405020304" pitchFamily="18" charset="0"/>
                        </a:rPr>
                        <a:t>i</a:t>
                      </a:r>
                      <a:r>
                        <a:rPr lang="tr-TR" sz="1400" b="0" spc="-10" dirty="0" smtClean="0">
                          <a:effectLst/>
                          <a:latin typeface="Times New Roman" panose="02020603050405020304" pitchFamily="18" charset="0"/>
                          <a:ea typeface="Times New Roman" panose="02020603050405020304" pitchFamily="18" charset="0"/>
                          <a:cs typeface="Times New Roman" panose="02020603050405020304" pitchFamily="18" charset="0"/>
                        </a:rPr>
                        <a:t>r</a:t>
                      </a:r>
                      <a:r>
                        <a:rPr lang="tr-TR" sz="1400" b="0" spc="5" dirty="0" smtClean="0">
                          <a:effectLst/>
                          <a:latin typeface="Times New Roman" panose="02020603050405020304" pitchFamily="18" charset="0"/>
                          <a:ea typeface="Times New Roman" panose="02020603050405020304" pitchFamily="18" charset="0"/>
                          <a:cs typeface="Times New Roman" panose="02020603050405020304" pitchFamily="18" charset="0"/>
                        </a:rPr>
                        <a:t>i</a:t>
                      </a:r>
                      <a:r>
                        <a:rPr lang="tr-TR" sz="1400" b="0" dirty="0" smtClean="0">
                          <a:effectLst/>
                          <a:latin typeface="Times New Roman" panose="02020603050405020304" pitchFamily="18" charset="0"/>
                          <a:ea typeface="Times New Roman" panose="02020603050405020304" pitchFamily="18" charset="0"/>
                          <a:cs typeface="Times New Roman" panose="02020603050405020304" pitchFamily="18" charset="0"/>
                        </a:rPr>
                        <a:t>ş</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r>
              <a:tr h="369644">
                <a:tc>
                  <a:txBody>
                    <a:bodyPr/>
                    <a:lstStyle/>
                    <a:p>
                      <a:pPr marL="124460" algn="ctr">
                        <a:lnSpc>
                          <a:spcPts val="1215"/>
                        </a:lnSpc>
                        <a:spcAft>
                          <a:spcPts val="0"/>
                        </a:spcAft>
                      </a:pP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S</a:t>
                      </a:r>
                      <a:r>
                        <a:rPr lang="tr-TR" sz="1400" b="0" spc="5" dirty="0" err="1">
                          <a:effectLst/>
                          <a:latin typeface="Times New Roman" panose="02020603050405020304" pitchFamily="18" charset="0"/>
                          <a:ea typeface="Times New Roman" panose="02020603050405020304" pitchFamily="18" charset="0"/>
                          <a:cs typeface="Times New Roman" panose="02020603050405020304" pitchFamily="18" charset="0"/>
                        </a:rPr>
                        <a:t>t</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r</a:t>
                      </a:r>
                      <a:r>
                        <a:rPr lang="tr-TR" sz="1400" b="0" spc="5" dirty="0" err="1">
                          <a:effectLst/>
                          <a:latin typeface="Times New Roman" panose="02020603050405020304" pitchFamily="18" charset="0"/>
                          <a:ea typeface="Times New Roman" panose="02020603050405020304" pitchFamily="18" charset="0"/>
                          <a:cs typeface="Times New Roman" panose="02020603050405020304" pitchFamily="18" charset="0"/>
                        </a:rPr>
                        <a:t>i</a:t>
                      </a:r>
                      <a:r>
                        <a:rPr lang="tr-TR" sz="1400" b="0" spc="-15" dirty="0" err="1">
                          <a:effectLst/>
                          <a:latin typeface="Times New Roman" panose="02020603050405020304" pitchFamily="18" charset="0"/>
                          <a:ea typeface="Times New Roman" panose="02020603050405020304" pitchFamily="18" charset="0"/>
                          <a:cs typeface="Times New Roman" panose="02020603050405020304" pitchFamily="18" charset="0"/>
                        </a:rPr>
                        <a:t>n</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ger</a:t>
                      </a:r>
                      <a:r>
                        <a:rPr lang="tr-TR" sz="1400" b="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400" b="0" spc="10" dirty="0">
                          <a:effectLst/>
                          <a:latin typeface="Times New Roman" panose="02020603050405020304" pitchFamily="18" charset="0"/>
                          <a:ea typeface="Times New Roman" panose="02020603050405020304" pitchFamily="18" charset="0"/>
                          <a:cs typeface="Times New Roman" panose="02020603050405020304" pitchFamily="18" charset="0"/>
                        </a:rPr>
                        <a:t>B</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tr-TR" sz="1400" b="0" spc="-1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rd</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126365" algn="ctr">
                        <a:lnSpc>
                          <a:spcPts val="1215"/>
                        </a:lnSpc>
                        <a:spcAft>
                          <a:spcPts val="0"/>
                        </a:spcAft>
                      </a:pPr>
                      <a:r>
                        <a:rPr lang="tr-TR" sz="1400" b="0" spc="-5" dirty="0" smtClean="0">
                          <a:effectLst/>
                          <a:latin typeface="Times New Roman" panose="02020603050405020304" pitchFamily="18" charset="0"/>
                          <a:ea typeface="Times New Roman" panose="02020603050405020304" pitchFamily="18" charset="0"/>
                          <a:cs typeface="Times New Roman" panose="02020603050405020304" pitchFamily="18" charset="0"/>
                        </a:rPr>
                        <a:t>K</a:t>
                      </a:r>
                      <a:r>
                        <a:rPr lang="tr-TR" sz="1400" b="0" spc="5" dirty="0" smtClean="0">
                          <a:effectLst/>
                          <a:latin typeface="Times New Roman" panose="02020603050405020304" pitchFamily="18" charset="0"/>
                          <a:ea typeface="Times New Roman" panose="02020603050405020304" pitchFamily="18" charset="0"/>
                          <a:cs typeface="Times New Roman" panose="02020603050405020304" pitchFamily="18" charset="0"/>
                        </a:rPr>
                        <a:t>i</a:t>
                      </a:r>
                      <a:r>
                        <a:rPr lang="tr-TR" sz="1400" b="0" spc="-10" dirty="0" smtClean="0">
                          <a:effectLst/>
                          <a:latin typeface="Times New Roman" panose="02020603050405020304" pitchFamily="18" charset="0"/>
                          <a:ea typeface="Times New Roman" panose="02020603050405020304" pitchFamily="18" charset="0"/>
                          <a:cs typeface="Times New Roman" panose="02020603050405020304" pitchFamily="18" charset="0"/>
                        </a:rPr>
                        <a:t>r</a:t>
                      </a:r>
                      <a:r>
                        <a:rPr lang="tr-TR" sz="1400" b="0" spc="5" dirty="0" smtClean="0">
                          <a:effectLst/>
                          <a:latin typeface="Times New Roman" panose="02020603050405020304" pitchFamily="18" charset="0"/>
                          <a:ea typeface="Times New Roman" panose="02020603050405020304" pitchFamily="18" charset="0"/>
                          <a:cs typeface="Times New Roman" panose="02020603050405020304" pitchFamily="18" charset="0"/>
                        </a:rPr>
                        <a:t>i</a:t>
                      </a:r>
                      <a:r>
                        <a:rPr lang="tr-TR" sz="1400" b="0" dirty="0" smtClean="0">
                          <a:effectLst/>
                          <a:latin typeface="Times New Roman" panose="02020603050405020304" pitchFamily="18" charset="0"/>
                          <a:ea typeface="Times New Roman" panose="02020603050405020304" pitchFamily="18" charset="0"/>
                          <a:cs typeface="Times New Roman" panose="02020603050405020304" pitchFamily="18" charset="0"/>
                        </a:rPr>
                        <a:t>ş</a:t>
                      </a:r>
                      <a:r>
                        <a:rPr lang="tr-TR" sz="1400" b="0" spc="-1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400" b="0" spc="5" dirty="0">
                          <a:effectLst/>
                          <a:latin typeface="Times New Roman" panose="02020603050405020304" pitchFamily="18" charset="0"/>
                          <a:ea typeface="Times New Roman" panose="02020603050405020304" pitchFamily="18" charset="0"/>
                          <a:cs typeface="Times New Roman" panose="02020603050405020304" pitchFamily="18" charset="0"/>
                        </a:rPr>
                        <a:t>l</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e</a:t>
                      </a:r>
                      <a:r>
                        <a:rPr lang="tr-TR" sz="1400" b="0" spc="-10" dirty="0">
                          <a:effectLst/>
                          <a:latin typeface="Times New Roman" panose="02020603050405020304" pitchFamily="18" charset="0"/>
                          <a:ea typeface="Times New Roman" panose="02020603050405020304" pitchFamily="18" charset="0"/>
                          <a:cs typeface="Times New Roman" panose="02020603050405020304" pitchFamily="18" charset="0"/>
                        </a:rPr>
                        <a:t>v</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ha</a:t>
                      </a:r>
                      <a:r>
                        <a:rPr lang="tr-TR" sz="1400" b="0" spc="-5" dirty="0">
                          <a:effectLst/>
                          <a:latin typeface="Times New Roman" panose="02020603050405020304" pitchFamily="18" charset="0"/>
                          <a:ea typeface="Times New Roman" panose="02020603050405020304" pitchFamily="18" charset="0"/>
                          <a:cs typeface="Times New Roman" panose="02020603050405020304" pitchFamily="18" charset="0"/>
                        </a:rPr>
                        <a:t>s</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ı</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r>
              <a:tr h="369644">
                <a:tc>
                  <a:txBody>
                    <a:bodyPr/>
                    <a:lstStyle/>
                    <a:p>
                      <a:pPr marL="124460" algn="ctr">
                        <a:lnSpc>
                          <a:spcPts val="1205"/>
                        </a:lnSpc>
                        <a:spcAft>
                          <a:spcPts val="0"/>
                        </a:spcAft>
                      </a:pPr>
                      <a:r>
                        <a:rPr lang="tr-TR" sz="1400" b="0" spc="5" dirty="0" err="1">
                          <a:effectLst/>
                          <a:latin typeface="Times New Roman" panose="02020603050405020304" pitchFamily="18" charset="0"/>
                          <a:ea typeface="Times New Roman" panose="02020603050405020304" pitchFamily="18" charset="0"/>
                          <a:cs typeface="Times New Roman" panose="02020603050405020304" pitchFamily="18" charset="0"/>
                        </a:rPr>
                        <a:t>O</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ve</a:t>
                      </a:r>
                      <a:r>
                        <a:rPr lang="tr-TR" sz="1400" b="0" spc="-10" dirty="0" err="1">
                          <a:effectLst/>
                          <a:latin typeface="Times New Roman" panose="02020603050405020304" pitchFamily="18" charset="0"/>
                          <a:ea typeface="Times New Roman" panose="02020603050405020304" pitchFamily="18" charset="0"/>
                          <a:cs typeface="Times New Roman" panose="02020603050405020304" pitchFamily="18" charset="0"/>
                        </a:rPr>
                        <a:t>r</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a</a:t>
                      </a:r>
                      <a:r>
                        <a:rPr lang="tr-TR" sz="1400" b="0" spc="-5" dirty="0" err="1">
                          <a:effectLst/>
                          <a:latin typeface="Times New Roman" panose="02020603050405020304" pitchFamily="18" charset="0"/>
                          <a:ea typeface="Times New Roman" panose="02020603050405020304" pitchFamily="18" charset="0"/>
                          <a:cs typeface="Times New Roman" panose="02020603050405020304" pitchFamily="18" charset="0"/>
                        </a:rPr>
                        <a:t>l</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l</a:t>
                      </a:r>
                      <a:r>
                        <a:rPr lang="tr-TR" sz="1400" b="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400" b="0" spc="-5" dirty="0" err="1">
                          <a:effectLst/>
                          <a:latin typeface="Times New Roman" panose="02020603050405020304" pitchFamily="18" charset="0"/>
                          <a:ea typeface="Times New Roman" panose="02020603050405020304" pitchFamily="18" charset="0"/>
                          <a:cs typeface="Times New Roman" panose="02020603050405020304" pitchFamily="18" charset="0"/>
                        </a:rPr>
                        <a:t>H</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e</a:t>
                      </a:r>
                      <a:r>
                        <a:rPr lang="tr-TR" sz="1400" b="0" spc="5" dirty="0" err="1">
                          <a:effectLst/>
                          <a:latin typeface="Times New Roman" panose="02020603050405020304" pitchFamily="18" charset="0"/>
                          <a:ea typeface="Times New Roman" panose="02020603050405020304" pitchFamily="18" charset="0"/>
                          <a:cs typeface="Times New Roman" panose="02020603050405020304" pitchFamily="18" charset="0"/>
                        </a:rPr>
                        <a:t>i</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g</a:t>
                      </a:r>
                      <a:r>
                        <a:rPr lang="tr-TR" sz="1400" b="0" spc="-15" dirty="0" err="1">
                          <a:effectLst/>
                          <a:latin typeface="Times New Roman" panose="02020603050405020304" pitchFamily="18" charset="0"/>
                          <a:ea typeface="Times New Roman" panose="02020603050405020304" pitchFamily="18" charset="0"/>
                          <a:cs typeface="Times New Roman" panose="02020603050405020304" pitchFamily="18" charset="0"/>
                        </a:rPr>
                        <a:t>h</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126365" algn="ctr">
                        <a:lnSpc>
                          <a:spcPts val="1205"/>
                        </a:lnSpc>
                        <a:spcAft>
                          <a:spcPts val="0"/>
                        </a:spcAft>
                      </a:pPr>
                      <a:r>
                        <a:rPr lang="tr-TR" sz="1400" b="0" spc="-5" dirty="0" smtClean="0">
                          <a:effectLst/>
                          <a:latin typeface="Times New Roman" panose="02020603050405020304" pitchFamily="18" charset="0"/>
                          <a:ea typeface="Times New Roman" panose="02020603050405020304" pitchFamily="18" charset="0"/>
                          <a:cs typeface="Times New Roman" panose="02020603050405020304" pitchFamily="18" charset="0"/>
                        </a:rPr>
                        <a:t>B</a:t>
                      </a:r>
                      <a:r>
                        <a:rPr lang="tr-TR" sz="1400" b="0" dirty="0" smtClean="0">
                          <a:effectLst/>
                          <a:latin typeface="Times New Roman" panose="02020603050405020304" pitchFamily="18" charset="0"/>
                          <a:ea typeface="Times New Roman" panose="02020603050405020304" pitchFamily="18" charset="0"/>
                          <a:cs typeface="Times New Roman" panose="02020603050405020304" pitchFamily="18" charset="0"/>
                        </a:rPr>
                        <a:t>ü</a:t>
                      </a:r>
                      <a:r>
                        <a:rPr lang="tr-TR" sz="1400" b="0" spc="5" dirty="0" smtClean="0">
                          <a:effectLst/>
                          <a:latin typeface="Times New Roman" panose="02020603050405020304" pitchFamily="18" charset="0"/>
                          <a:ea typeface="Times New Roman" panose="02020603050405020304" pitchFamily="18" charset="0"/>
                          <a:cs typeface="Times New Roman" panose="02020603050405020304" pitchFamily="18" charset="0"/>
                        </a:rPr>
                        <a:t>t</a:t>
                      </a:r>
                      <a:r>
                        <a:rPr lang="tr-TR" sz="1400" b="0" dirty="0" smtClean="0">
                          <a:effectLst/>
                          <a:latin typeface="Times New Roman" panose="02020603050405020304" pitchFamily="18" charset="0"/>
                          <a:ea typeface="Times New Roman" panose="02020603050405020304" pitchFamily="18" charset="0"/>
                          <a:cs typeface="Times New Roman" panose="02020603050405020304" pitchFamily="18" charset="0"/>
                        </a:rPr>
                        <a:t>ün</a:t>
                      </a:r>
                      <a:r>
                        <a:rPr lang="tr-TR" sz="1400" b="0" spc="-1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400" b="0" spc="-10" dirty="0">
                          <a:effectLst/>
                          <a:latin typeface="Times New Roman" panose="02020603050405020304" pitchFamily="18" charset="0"/>
                          <a:ea typeface="Times New Roman" panose="02020603050405020304" pitchFamily="18" charset="0"/>
                          <a:cs typeface="Times New Roman" panose="02020603050405020304" pitchFamily="18" charset="0"/>
                        </a:rPr>
                        <a:t>y</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ü</a:t>
                      </a:r>
                      <a:r>
                        <a:rPr lang="tr-TR" sz="1400" b="0" spc="-10" dirty="0">
                          <a:effectLst/>
                          <a:latin typeface="Times New Roman" panose="02020603050405020304" pitchFamily="18" charset="0"/>
                          <a:ea typeface="Times New Roman" panose="02020603050405020304" pitchFamily="18" charset="0"/>
                          <a:cs typeface="Times New Roman" panose="02020603050405020304" pitchFamily="18" charset="0"/>
                        </a:rPr>
                        <a:t>k</a:t>
                      </a:r>
                      <a:r>
                        <a:rPr lang="tr-TR" sz="1400" b="0" spc="5" dirty="0">
                          <a:effectLst/>
                          <a:latin typeface="Times New Roman" panose="02020603050405020304" pitchFamily="18" charset="0"/>
                          <a:ea typeface="Times New Roman" panose="02020603050405020304" pitchFamily="18" charset="0"/>
                          <a:cs typeface="Times New Roman" panose="02020603050405020304" pitchFamily="18" charset="0"/>
                        </a:rPr>
                        <a:t>s</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e</a:t>
                      </a:r>
                      <a:r>
                        <a:rPr lang="tr-TR" sz="1400" b="0" spc="-10" dirty="0">
                          <a:effectLst/>
                          <a:latin typeface="Times New Roman" panose="02020603050405020304" pitchFamily="18" charset="0"/>
                          <a:ea typeface="Times New Roman" panose="02020603050405020304" pitchFamily="18" charset="0"/>
                          <a:cs typeface="Times New Roman" panose="02020603050405020304" pitchFamily="18" charset="0"/>
                        </a:rPr>
                        <a:t>k</a:t>
                      </a:r>
                      <a:r>
                        <a:rPr lang="tr-TR" sz="1400" b="0" spc="5" dirty="0">
                          <a:effectLst/>
                          <a:latin typeface="Times New Roman" panose="02020603050405020304" pitchFamily="18" charset="0"/>
                          <a:ea typeface="Times New Roman" panose="02020603050405020304" pitchFamily="18" charset="0"/>
                          <a:cs typeface="Times New Roman" panose="02020603050405020304" pitchFamily="18" charset="0"/>
                        </a:rPr>
                        <a:t>li</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r>
              <a:tr h="369644">
                <a:tc>
                  <a:txBody>
                    <a:bodyPr/>
                    <a:lstStyle/>
                    <a:p>
                      <a:pPr marL="124460" algn="ctr">
                        <a:lnSpc>
                          <a:spcPts val="1205"/>
                        </a:lnSpc>
                        <a:spcAft>
                          <a:spcPts val="0"/>
                        </a:spcAft>
                      </a:pPr>
                      <a:r>
                        <a:rPr lang="tr-TR" sz="1400" b="0" spc="5" dirty="0" err="1">
                          <a:effectLst/>
                          <a:latin typeface="Times New Roman" panose="02020603050405020304" pitchFamily="18" charset="0"/>
                          <a:ea typeface="Times New Roman" panose="02020603050405020304" pitchFamily="18" charset="0"/>
                          <a:cs typeface="Times New Roman" panose="02020603050405020304" pitchFamily="18" charset="0"/>
                        </a:rPr>
                        <a:t>O</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pe</a:t>
                      </a:r>
                      <a:r>
                        <a:rPr lang="tr-TR" sz="1400" b="0" spc="-15" dirty="0" err="1">
                          <a:effectLst/>
                          <a:latin typeface="Times New Roman" panose="02020603050405020304" pitchFamily="18" charset="0"/>
                          <a:ea typeface="Times New Roman" panose="02020603050405020304" pitchFamily="18" charset="0"/>
                          <a:cs typeface="Times New Roman" panose="02020603050405020304" pitchFamily="18" charset="0"/>
                        </a:rPr>
                        <a:t>n</a:t>
                      </a:r>
                      <a:r>
                        <a:rPr lang="tr-TR" sz="1400" b="0" spc="5" dirty="0" err="1">
                          <a:effectLst/>
                          <a:latin typeface="Times New Roman" panose="02020603050405020304" pitchFamily="18" charset="0"/>
                          <a:ea typeface="Times New Roman" panose="02020603050405020304" pitchFamily="18" charset="0"/>
                          <a:cs typeface="Times New Roman" panose="02020603050405020304" pitchFamily="18" charset="0"/>
                        </a:rPr>
                        <a:t>i</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ng</a:t>
                      </a:r>
                      <a:r>
                        <a:rPr lang="tr-TR" sz="1400" b="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400" b="0" spc="5" dirty="0" err="1">
                          <a:effectLst/>
                          <a:latin typeface="Times New Roman" panose="02020603050405020304" pitchFamily="18" charset="0"/>
                          <a:ea typeface="Times New Roman" panose="02020603050405020304" pitchFamily="18" charset="0"/>
                          <a:cs typeface="Times New Roman" panose="02020603050405020304" pitchFamily="18" charset="0"/>
                        </a:rPr>
                        <a:t>H</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e</a:t>
                      </a:r>
                      <a:r>
                        <a:rPr lang="tr-TR" sz="1400" b="0" spc="-5" dirty="0" err="1">
                          <a:effectLst/>
                          <a:latin typeface="Times New Roman" panose="02020603050405020304" pitchFamily="18" charset="0"/>
                          <a:ea typeface="Times New Roman" panose="02020603050405020304" pitchFamily="18" charset="0"/>
                          <a:cs typeface="Times New Roman" panose="02020603050405020304" pitchFamily="18" charset="0"/>
                        </a:rPr>
                        <a:t>i</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ght</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126365" algn="ctr">
                        <a:lnSpc>
                          <a:spcPts val="1205"/>
                        </a:lnSpc>
                        <a:spcAft>
                          <a:spcPts val="0"/>
                        </a:spcAft>
                      </a:pPr>
                      <a:r>
                        <a:rPr lang="tr-TR" sz="1400" b="0" spc="-5" dirty="0" smtClean="0">
                          <a:effectLst/>
                          <a:latin typeface="Times New Roman" panose="02020603050405020304" pitchFamily="18" charset="0"/>
                          <a:ea typeface="Times New Roman" panose="02020603050405020304" pitchFamily="18" charset="0"/>
                          <a:cs typeface="Times New Roman" panose="02020603050405020304" pitchFamily="18" charset="0"/>
                        </a:rPr>
                        <a:t>A</a:t>
                      </a:r>
                      <a:r>
                        <a:rPr lang="tr-TR" sz="1400" b="0" dirty="0" smtClean="0">
                          <a:effectLst/>
                          <a:latin typeface="Times New Roman" panose="02020603050405020304" pitchFamily="18" charset="0"/>
                          <a:ea typeface="Times New Roman" panose="02020603050405020304" pitchFamily="18" charset="0"/>
                          <a:cs typeface="Times New Roman" panose="02020603050405020304" pitchFamily="18" charset="0"/>
                        </a:rPr>
                        <a:t>ç</a:t>
                      </a:r>
                      <a:r>
                        <a:rPr lang="tr-TR" sz="1400" b="0" spc="-20" dirty="0" smtClean="0">
                          <a:effectLst/>
                          <a:latin typeface="Times New Roman" panose="02020603050405020304" pitchFamily="18" charset="0"/>
                          <a:ea typeface="Times New Roman" panose="02020603050405020304" pitchFamily="18" charset="0"/>
                          <a:cs typeface="Times New Roman" panose="02020603050405020304" pitchFamily="18" charset="0"/>
                        </a:rPr>
                        <a:t>m</a:t>
                      </a:r>
                      <a:r>
                        <a:rPr lang="tr-TR" sz="1400" b="0" dirty="0" smtClean="0">
                          <a:effectLst/>
                          <a:latin typeface="Times New Roman" panose="02020603050405020304" pitchFamily="18" charset="0"/>
                          <a:ea typeface="Times New Roman" panose="02020603050405020304" pitchFamily="18" charset="0"/>
                          <a:cs typeface="Times New Roman" panose="02020603050405020304" pitchFamily="18" charset="0"/>
                        </a:rPr>
                        <a:t>a </a:t>
                      </a:r>
                      <a:r>
                        <a:rPr lang="tr-TR" sz="1400" b="0" spc="-10" dirty="0">
                          <a:effectLst/>
                          <a:latin typeface="Times New Roman" panose="02020603050405020304" pitchFamily="18" charset="0"/>
                          <a:ea typeface="Times New Roman" panose="02020603050405020304" pitchFamily="18" charset="0"/>
                          <a:cs typeface="Times New Roman" panose="02020603050405020304" pitchFamily="18" charset="0"/>
                        </a:rPr>
                        <a:t>y</a:t>
                      </a:r>
                      <a:r>
                        <a:rPr lang="tr-TR" sz="1400" b="0" spc="10" dirty="0">
                          <a:effectLst/>
                          <a:latin typeface="Times New Roman" panose="02020603050405020304" pitchFamily="18" charset="0"/>
                          <a:ea typeface="Times New Roman" panose="02020603050405020304" pitchFamily="18" charset="0"/>
                          <a:cs typeface="Times New Roman" panose="02020603050405020304" pitchFamily="18" charset="0"/>
                        </a:rPr>
                        <a:t>ü</a:t>
                      </a:r>
                      <a:r>
                        <a:rPr lang="tr-TR" sz="1400" b="0" spc="-10" dirty="0">
                          <a:effectLst/>
                          <a:latin typeface="Times New Roman" panose="02020603050405020304" pitchFamily="18" charset="0"/>
                          <a:ea typeface="Times New Roman" panose="02020603050405020304" pitchFamily="18" charset="0"/>
                          <a:cs typeface="Times New Roman" panose="02020603050405020304" pitchFamily="18" charset="0"/>
                        </a:rPr>
                        <a:t>k</a:t>
                      </a:r>
                      <a:r>
                        <a:rPr lang="tr-TR" sz="1400" b="0" spc="5" dirty="0">
                          <a:effectLst/>
                          <a:latin typeface="Times New Roman" panose="02020603050405020304" pitchFamily="18" charset="0"/>
                          <a:ea typeface="Times New Roman" panose="02020603050405020304" pitchFamily="18" charset="0"/>
                          <a:cs typeface="Times New Roman" panose="02020603050405020304" pitchFamily="18" charset="0"/>
                        </a:rPr>
                        <a:t>s</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e</a:t>
                      </a:r>
                      <a:r>
                        <a:rPr lang="tr-TR" sz="1400" b="0" spc="-10" dirty="0">
                          <a:effectLst/>
                          <a:latin typeface="Times New Roman" panose="02020603050405020304" pitchFamily="18" charset="0"/>
                          <a:ea typeface="Times New Roman" panose="02020603050405020304" pitchFamily="18" charset="0"/>
                          <a:cs typeface="Times New Roman" panose="02020603050405020304" pitchFamily="18" charset="0"/>
                        </a:rPr>
                        <a:t>k</a:t>
                      </a:r>
                      <a:r>
                        <a:rPr lang="tr-TR" sz="1400" b="0" spc="5" dirty="0">
                          <a:effectLst/>
                          <a:latin typeface="Times New Roman" panose="02020603050405020304" pitchFamily="18" charset="0"/>
                          <a:ea typeface="Times New Roman" panose="02020603050405020304" pitchFamily="18" charset="0"/>
                          <a:cs typeface="Times New Roman" panose="02020603050405020304" pitchFamily="18" charset="0"/>
                        </a:rPr>
                        <a:t>l</a:t>
                      </a:r>
                      <a:r>
                        <a:rPr lang="tr-TR" sz="1400" b="0" spc="10" dirty="0">
                          <a:effectLst/>
                          <a:latin typeface="Times New Roman" panose="02020603050405020304" pitchFamily="18" charset="0"/>
                          <a:ea typeface="Times New Roman" panose="02020603050405020304" pitchFamily="18" charset="0"/>
                          <a:cs typeface="Times New Roman" panose="02020603050405020304" pitchFamily="18" charset="0"/>
                        </a:rPr>
                        <a:t>i</a:t>
                      </a:r>
                      <a:r>
                        <a:rPr lang="tr-TR" sz="1400" b="0" spc="-10" dirty="0">
                          <a:effectLst/>
                          <a:latin typeface="Times New Roman" panose="02020603050405020304" pitchFamily="18" charset="0"/>
                          <a:ea typeface="Times New Roman" panose="02020603050405020304" pitchFamily="18" charset="0"/>
                          <a:cs typeface="Times New Roman" panose="02020603050405020304" pitchFamily="18" charset="0"/>
                        </a:rPr>
                        <a:t>ğ</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r>
              <a:tr h="369644">
                <a:tc>
                  <a:txBody>
                    <a:bodyPr/>
                    <a:lstStyle/>
                    <a:p>
                      <a:pPr marL="124460" algn="ctr">
                        <a:lnSpc>
                          <a:spcPts val="1215"/>
                        </a:lnSpc>
                        <a:spcAft>
                          <a:spcPts val="0"/>
                        </a:spcAft>
                      </a:pPr>
                      <a:r>
                        <a:rPr lang="tr-TR" sz="1400" b="0" spc="-5" dirty="0" err="1">
                          <a:effectLst/>
                          <a:latin typeface="Times New Roman" panose="02020603050405020304" pitchFamily="18" charset="0"/>
                          <a:ea typeface="Times New Roman" panose="02020603050405020304" pitchFamily="18" charset="0"/>
                          <a:cs typeface="Times New Roman" panose="02020603050405020304" pitchFamily="18" charset="0"/>
                        </a:rPr>
                        <a:t>L</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ead</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400" b="0" spc="10" dirty="0">
                          <a:effectLst/>
                          <a:latin typeface="Times New Roman" panose="02020603050405020304" pitchFamily="18" charset="0"/>
                          <a:ea typeface="Times New Roman" panose="02020603050405020304" pitchFamily="18" charset="0"/>
                          <a:cs typeface="Times New Roman" panose="02020603050405020304" pitchFamily="18" charset="0"/>
                        </a:rPr>
                        <a:t>B</a:t>
                      </a:r>
                      <a:r>
                        <a:rPr lang="tr-TR" sz="1400" b="0" spc="-1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ard</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126365" algn="ctr">
                        <a:lnSpc>
                          <a:spcPts val="1215"/>
                        </a:lnSpc>
                        <a:spcAft>
                          <a:spcPts val="0"/>
                        </a:spcAft>
                      </a:pPr>
                      <a:r>
                        <a:rPr lang="tr-TR" sz="1400" b="0" spc="-5" dirty="0" smtClean="0">
                          <a:effectLst/>
                          <a:latin typeface="Times New Roman" panose="02020603050405020304" pitchFamily="18" charset="0"/>
                          <a:ea typeface="Times New Roman" panose="02020603050405020304" pitchFamily="18" charset="0"/>
                          <a:cs typeface="Times New Roman" panose="02020603050405020304" pitchFamily="18" charset="0"/>
                        </a:rPr>
                        <a:t>Ö</a:t>
                      </a:r>
                      <a:r>
                        <a:rPr lang="tr-TR" sz="1400" b="0" dirty="0" smtClean="0">
                          <a:effectLst/>
                          <a:latin typeface="Times New Roman" panose="02020603050405020304" pitchFamily="18" charset="0"/>
                          <a:ea typeface="Times New Roman" panose="02020603050405020304" pitchFamily="18" charset="0"/>
                          <a:cs typeface="Times New Roman" panose="02020603050405020304" pitchFamily="18" charset="0"/>
                        </a:rPr>
                        <a:t>n </a:t>
                      </a:r>
                      <a:r>
                        <a:rPr lang="tr-TR" sz="1400" b="0" spc="5" dirty="0">
                          <a:effectLst/>
                          <a:latin typeface="Times New Roman" panose="02020603050405020304" pitchFamily="18" charset="0"/>
                          <a:ea typeface="Times New Roman" panose="02020603050405020304" pitchFamily="18" charset="0"/>
                          <a:cs typeface="Times New Roman" panose="02020603050405020304" pitchFamily="18" charset="0"/>
                        </a:rPr>
                        <a:t>l</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e</a:t>
                      </a:r>
                      <a:r>
                        <a:rPr lang="tr-TR" sz="1400" b="0" spc="-10" dirty="0">
                          <a:effectLst/>
                          <a:latin typeface="Times New Roman" panose="02020603050405020304" pitchFamily="18" charset="0"/>
                          <a:ea typeface="Times New Roman" panose="02020603050405020304" pitchFamily="18" charset="0"/>
                          <a:cs typeface="Times New Roman" panose="02020603050405020304" pitchFamily="18" charset="0"/>
                        </a:rPr>
                        <a:t>v</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ha</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r>
              <a:tr h="369644">
                <a:tc>
                  <a:txBody>
                    <a:bodyPr/>
                    <a:lstStyle/>
                    <a:p>
                      <a:pPr marL="124460" algn="ctr">
                        <a:lnSpc>
                          <a:spcPts val="1205"/>
                        </a:lnSpc>
                        <a:spcAft>
                          <a:spcPts val="0"/>
                        </a:spcAft>
                      </a:pPr>
                      <a:r>
                        <a:rPr lang="tr-TR" sz="1400" b="0" spc="-5" dirty="0">
                          <a:effectLst/>
                          <a:latin typeface="Times New Roman" panose="02020603050405020304" pitchFamily="18" charset="0"/>
                          <a:ea typeface="Times New Roman" panose="02020603050405020304" pitchFamily="18" charset="0"/>
                          <a:cs typeface="Times New Roman" panose="02020603050405020304" pitchFamily="18" charset="0"/>
                        </a:rPr>
                        <a:t>T</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op </a:t>
                      </a:r>
                      <a:r>
                        <a:rPr lang="tr-TR" sz="1400" b="0" spc="-5" dirty="0" err="1">
                          <a:effectLst/>
                          <a:latin typeface="Times New Roman" panose="02020603050405020304" pitchFamily="18" charset="0"/>
                          <a:ea typeface="Times New Roman" panose="02020603050405020304" pitchFamily="18" charset="0"/>
                          <a:cs typeface="Times New Roman" panose="02020603050405020304" pitchFamily="18" charset="0"/>
                        </a:rPr>
                        <a:t>D</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eck</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400" b="0" spc="-5" dirty="0">
                          <a:effectLst/>
                          <a:latin typeface="Times New Roman" panose="02020603050405020304" pitchFamily="18" charset="0"/>
                          <a:ea typeface="Times New Roman" panose="02020603050405020304" pitchFamily="18" charset="0"/>
                          <a:cs typeface="Times New Roman" panose="02020603050405020304" pitchFamily="18" charset="0"/>
                        </a:rPr>
                        <a:t>B</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oard</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126365" algn="ctr">
                        <a:lnSpc>
                          <a:spcPts val="1205"/>
                        </a:lnSpc>
                        <a:spcAft>
                          <a:spcPts val="0"/>
                        </a:spcAft>
                      </a:pPr>
                      <a:r>
                        <a:rPr lang="tr-TR" sz="1400" b="0" spc="-5" dirty="0" smtClean="0">
                          <a:effectLst/>
                          <a:latin typeface="Times New Roman" panose="02020603050405020304" pitchFamily="18" charset="0"/>
                          <a:ea typeface="Times New Roman" panose="02020603050405020304" pitchFamily="18" charset="0"/>
                          <a:cs typeface="Times New Roman" panose="02020603050405020304" pitchFamily="18" charset="0"/>
                        </a:rPr>
                        <a:t>A</a:t>
                      </a:r>
                      <a:r>
                        <a:rPr lang="tr-TR" sz="1400" b="0" spc="5" dirty="0" smtClean="0">
                          <a:effectLst/>
                          <a:latin typeface="Times New Roman" panose="02020603050405020304" pitchFamily="18" charset="0"/>
                          <a:ea typeface="Times New Roman" panose="02020603050405020304" pitchFamily="18" charset="0"/>
                          <a:cs typeface="Times New Roman" panose="02020603050405020304" pitchFamily="18" charset="0"/>
                        </a:rPr>
                        <a:t>l</a:t>
                      </a:r>
                      <a:r>
                        <a:rPr lang="tr-TR" sz="1400" b="0" dirty="0" smtClean="0">
                          <a:effectLst/>
                          <a:latin typeface="Times New Roman" panose="02020603050405020304" pitchFamily="18" charset="0"/>
                          <a:ea typeface="Times New Roman" panose="02020603050405020304" pitchFamily="18" charset="0"/>
                          <a:cs typeface="Times New Roman" panose="02020603050405020304" pitchFamily="18" charset="0"/>
                        </a:rPr>
                        <a:t>t</a:t>
                      </a:r>
                      <a:r>
                        <a:rPr lang="tr-TR" sz="1400" b="0" spc="-5"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400" b="0" spc="-10" dirty="0">
                          <a:effectLst/>
                          <a:latin typeface="Times New Roman" panose="02020603050405020304" pitchFamily="18" charset="0"/>
                          <a:ea typeface="Times New Roman" panose="02020603050405020304" pitchFamily="18" charset="0"/>
                          <a:cs typeface="Times New Roman" panose="02020603050405020304" pitchFamily="18" charset="0"/>
                        </a:rPr>
                        <a:t>k</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ade</a:t>
                      </a:r>
                      <a:r>
                        <a:rPr lang="tr-TR" sz="1400" b="0" spc="-20" dirty="0">
                          <a:effectLst/>
                          <a:latin typeface="Times New Roman" panose="02020603050405020304" pitchFamily="18" charset="0"/>
                          <a:ea typeface="Times New Roman" panose="02020603050405020304" pitchFamily="18" charset="0"/>
                          <a:cs typeface="Times New Roman" panose="02020603050405020304" pitchFamily="18" charset="0"/>
                        </a:rPr>
                        <a:t>m</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e </a:t>
                      </a:r>
                      <a:r>
                        <a:rPr lang="tr-TR" sz="1400" b="0" spc="5" dirty="0">
                          <a:effectLst/>
                          <a:latin typeface="Times New Roman" panose="02020603050405020304" pitchFamily="18" charset="0"/>
                          <a:ea typeface="Times New Roman" panose="02020603050405020304" pitchFamily="18" charset="0"/>
                          <a:cs typeface="Times New Roman" panose="02020603050405020304" pitchFamily="18" charset="0"/>
                        </a:rPr>
                        <a:t>l</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e</a:t>
                      </a:r>
                      <a:r>
                        <a:rPr lang="tr-TR" sz="1400" b="0" spc="-10" dirty="0">
                          <a:effectLst/>
                          <a:latin typeface="Times New Roman" panose="02020603050405020304" pitchFamily="18" charset="0"/>
                          <a:ea typeface="Times New Roman" panose="02020603050405020304" pitchFamily="18" charset="0"/>
                          <a:cs typeface="Times New Roman" panose="02020603050405020304" pitchFamily="18" charset="0"/>
                        </a:rPr>
                        <a:t>v</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ha</a:t>
                      </a:r>
                      <a:r>
                        <a:rPr lang="tr-TR" sz="1400" b="0" spc="10" dirty="0">
                          <a:effectLst/>
                          <a:latin typeface="Times New Roman" panose="02020603050405020304" pitchFamily="18" charset="0"/>
                          <a:ea typeface="Times New Roman" panose="02020603050405020304" pitchFamily="18" charset="0"/>
                          <a:cs typeface="Times New Roman" panose="02020603050405020304" pitchFamily="18" charset="0"/>
                        </a:rPr>
                        <a:t>s</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ı</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r>
              <a:tr h="369644">
                <a:tc>
                  <a:txBody>
                    <a:bodyPr/>
                    <a:lstStyle/>
                    <a:p>
                      <a:pPr marL="124460" algn="ctr">
                        <a:lnSpc>
                          <a:spcPts val="1215"/>
                        </a:lnSpc>
                        <a:spcAft>
                          <a:spcPts val="0"/>
                        </a:spcAft>
                      </a:pPr>
                      <a:r>
                        <a:rPr lang="tr-TR" sz="1400" b="0" spc="-5" dirty="0" err="1">
                          <a:effectLst/>
                          <a:latin typeface="Times New Roman" panose="02020603050405020304" pitchFamily="18" charset="0"/>
                          <a:ea typeface="Times New Roman" panose="02020603050405020304" pitchFamily="18" charset="0"/>
                          <a:cs typeface="Times New Roman" panose="02020603050405020304" pitchFamily="18" charset="0"/>
                        </a:rPr>
                        <a:t>N</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o</a:t>
                      </a:r>
                      <a:r>
                        <a:rPr lang="tr-TR" sz="1400" b="0" spc="5" dirty="0" err="1">
                          <a:effectLst/>
                          <a:latin typeface="Times New Roman" panose="02020603050405020304" pitchFamily="18" charset="0"/>
                          <a:ea typeface="Times New Roman" panose="02020603050405020304" pitchFamily="18" charset="0"/>
                          <a:cs typeface="Times New Roman" panose="02020603050405020304" pitchFamily="18" charset="0"/>
                        </a:rPr>
                        <a:t>t</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ch</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126365" algn="ctr">
                        <a:lnSpc>
                          <a:spcPts val="1215"/>
                        </a:lnSpc>
                        <a:spcAft>
                          <a:spcPts val="0"/>
                        </a:spcAft>
                      </a:pPr>
                      <a:r>
                        <a:rPr lang="tr-TR" sz="1400" b="0" spc="-5" dirty="0" smtClean="0">
                          <a:effectLst/>
                          <a:latin typeface="Times New Roman" panose="02020603050405020304" pitchFamily="18" charset="0"/>
                          <a:ea typeface="Times New Roman" panose="02020603050405020304" pitchFamily="18" charset="0"/>
                          <a:cs typeface="Times New Roman" panose="02020603050405020304" pitchFamily="18" charset="0"/>
                        </a:rPr>
                        <a:t>Ç</a:t>
                      </a:r>
                      <a:r>
                        <a:rPr lang="tr-TR" sz="1400" b="0" dirty="0" smtClean="0">
                          <a:effectLst/>
                          <a:latin typeface="Times New Roman" panose="02020603050405020304" pitchFamily="18" charset="0"/>
                          <a:ea typeface="Times New Roman" panose="02020603050405020304" pitchFamily="18" charset="0"/>
                          <a:cs typeface="Times New Roman" panose="02020603050405020304" pitchFamily="18" charset="0"/>
                        </a:rPr>
                        <a:t>en</a:t>
                      </a:r>
                      <a:r>
                        <a:rPr lang="tr-TR" sz="1400" b="0" spc="-5" dirty="0" smtClean="0">
                          <a:effectLst/>
                          <a:latin typeface="Times New Roman" panose="02020603050405020304" pitchFamily="18" charset="0"/>
                          <a:ea typeface="Times New Roman" panose="02020603050405020304" pitchFamily="18" charset="0"/>
                          <a:cs typeface="Times New Roman" panose="02020603050405020304" pitchFamily="18" charset="0"/>
                        </a:rPr>
                        <a:t>t</a:t>
                      </a:r>
                      <a:r>
                        <a:rPr lang="tr-TR" sz="1400" b="0" spc="5" dirty="0" smtClean="0">
                          <a:effectLst/>
                          <a:latin typeface="Times New Roman" panose="02020603050405020304" pitchFamily="18" charset="0"/>
                          <a:ea typeface="Times New Roman" panose="02020603050405020304" pitchFamily="18" charset="0"/>
                          <a:cs typeface="Times New Roman" panose="02020603050405020304" pitchFamily="18" charset="0"/>
                        </a:rPr>
                        <a:t>i</a:t>
                      </a:r>
                      <a:r>
                        <a:rPr lang="tr-TR" sz="1400" b="0" dirty="0" smtClean="0">
                          <a:effectLst/>
                          <a:latin typeface="Times New Roman" panose="02020603050405020304" pitchFamily="18" charset="0"/>
                          <a:ea typeface="Times New Roman" panose="02020603050405020304" pitchFamily="18" charset="0"/>
                          <a:cs typeface="Times New Roman" panose="02020603050405020304" pitchFamily="18" charset="0"/>
                        </a:rPr>
                        <a:t>k</a:t>
                      </a:r>
                      <a:r>
                        <a:rPr lang="tr-TR" sz="1400" b="0" spc="-1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400" b="0" spc="5"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aç</a:t>
                      </a:r>
                      <a:r>
                        <a:rPr lang="tr-TR" sz="1400" b="0" spc="-20" dirty="0">
                          <a:effectLst/>
                          <a:latin typeface="Times New Roman" panose="02020603050405020304" pitchFamily="18" charset="0"/>
                          <a:ea typeface="Times New Roman" panose="02020603050405020304" pitchFamily="18" charset="0"/>
                          <a:cs typeface="Times New Roman" panose="02020603050405020304" pitchFamily="18" charset="0"/>
                        </a:rPr>
                        <a:t>m</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tr-TR" sz="1400" b="0" spc="-10" dirty="0">
                          <a:effectLst/>
                          <a:latin typeface="Times New Roman" panose="02020603050405020304" pitchFamily="18" charset="0"/>
                          <a:ea typeface="Times New Roman" panose="02020603050405020304" pitchFamily="18" charset="0"/>
                          <a:cs typeface="Times New Roman" panose="02020603050405020304" pitchFamily="18" charset="0"/>
                        </a:rPr>
                        <a:t>k</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r>
              <a:tr h="369644">
                <a:tc>
                  <a:txBody>
                    <a:bodyPr/>
                    <a:lstStyle/>
                    <a:p>
                      <a:pPr marL="124460" algn="ctr">
                        <a:lnSpc>
                          <a:spcPts val="1205"/>
                        </a:lnSpc>
                        <a:spcAft>
                          <a:spcPts val="0"/>
                        </a:spcAft>
                      </a:pPr>
                      <a:r>
                        <a:rPr lang="tr-TR" sz="1400" b="0" spc="10" dirty="0" err="1">
                          <a:effectLst/>
                          <a:latin typeface="Times New Roman" panose="02020603050405020304" pitchFamily="18" charset="0"/>
                          <a:ea typeface="Times New Roman" panose="02020603050405020304" pitchFamily="18" charset="0"/>
                          <a:cs typeface="Times New Roman" panose="02020603050405020304" pitchFamily="18" charset="0"/>
                        </a:rPr>
                        <a:t>B</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o</a:t>
                      </a:r>
                      <a:r>
                        <a:rPr lang="tr-TR" sz="1400" b="0" spc="-10" dirty="0" err="1">
                          <a:effectLst/>
                          <a:latin typeface="Times New Roman" panose="02020603050405020304" pitchFamily="18" charset="0"/>
                          <a:ea typeface="Times New Roman" panose="02020603050405020304" pitchFamily="18" charset="0"/>
                          <a:cs typeface="Times New Roman" panose="02020603050405020304" pitchFamily="18" charset="0"/>
                        </a:rPr>
                        <a:t>t</a:t>
                      </a:r>
                      <a:r>
                        <a:rPr lang="tr-TR" sz="1400" b="0" spc="5" dirty="0" err="1">
                          <a:effectLst/>
                          <a:latin typeface="Times New Roman" panose="02020603050405020304" pitchFamily="18" charset="0"/>
                          <a:ea typeface="Times New Roman" panose="02020603050405020304" pitchFamily="18" charset="0"/>
                          <a:cs typeface="Times New Roman" panose="02020603050405020304" pitchFamily="18" charset="0"/>
                        </a:rPr>
                        <a:t>t</a:t>
                      </a:r>
                      <a:r>
                        <a:rPr lang="tr-TR" sz="1400" b="0" spc="-10" dirty="0" err="1">
                          <a:effectLst/>
                          <a:latin typeface="Times New Roman" panose="02020603050405020304" pitchFamily="18" charset="0"/>
                          <a:ea typeface="Times New Roman" panose="02020603050405020304" pitchFamily="18" charset="0"/>
                          <a:cs typeface="Times New Roman" panose="02020603050405020304" pitchFamily="18" charset="0"/>
                        </a:rPr>
                        <a:t>o</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m</a:t>
                      </a:r>
                      <a:r>
                        <a:rPr lang="tr-TR" sz="1400" b="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400" b="0" spc="-5" dirty="0" err="1">
                          <a:effectLst/>
                          <a:latin typeface="Times New Roman" panose="02020603050405020304" pitchFamily="18" charset="0"/>
                          <a:ea typeface="Times New Roman" panose="02020603050405020304" pitchFamily="18" charset="0"/>
                          <a:cs typeface="Times New Roman" panose="02020603050405020304" pitchFamily="18" charset="0"/>
                        </a:rPr>
                        <a:t>D</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eck</a:t>
                      </a:r>
                      <a:r>
                        <a:rPr lang="tr-TR" sz="1400" b="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400" b="0" spc="10" dirty="0">
                          <a:effectLst/>
                          <a:latin typeface="Times New Roman" panose="02020603050405020304" pitchFamily="18" charset="0"/>
                          <a:ea typeface="Times New Roman" panose="02020603050405020304" pitchFamily="18" charset="0"/>
                          <a:cs typeface="Times New Roman" panose="02020603050405020304" pitchFamily="18" charset="0"/>
                        </a:rPr>
                        <a:t>B</a:t>
                      </a:r>
                      <a:r>
                        <a:rPr lang="tr-TR" sz="1400" b="0" spc="-1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ard</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126365" algn="ctr">
                        <a:lnSpc>
                          <a:spcPts val="1205"/>
                        </a:lnSpc>
                        <a:spcAft>
                          <a:spcPts val="0"/>
                        </a:spcAft>
                      </a:pPr>
                      <a:r>
                        <a:rPr lang="tr-TR" sz="1400" b="0" spc="-5" dirty="0" smtClean="0">
                          <a:effectLst/>
                          <a:latin typeface="Times New Roman" panose="02020603050405020304" pitchFamily="18" charset="0"/>
                          <a:ea typeface="Times New Roman" panose="02020603050405020304" pitchFamily="18" charset="0"/>
                          <a:cs typeface="Times New Roman" panose="02020603050405020304" pitchFamily="18" charset="0"/>
                        </a:rPr>
                        <a:t>Ü</a:t>
                      </a:r>
                      <a:r>
                        <a:rPr lang="tr-TR" sz="1400" b="0" spc="5" dirty="0" smtClean="0">
                          <a:effectLst/>
                          <a:latin typeface="Times New Roman" panose="02020603050405020304" pitchFamily="18" charset="0"/>
                          <a:ea typeface="Times New Roman" panose="02020603050405020304" pitchFamily="18" charset="0"/>
                          <a:cs typeface="Times New Roman" panose="02020603050405020304" pitchFamily="18" charset="0"/>
                        </a:rPr>
                        <a:t>s</a:t>
                      </a:r>
                      <a:r>
                        <a:rPr lang="tr-TR" sz="1400" b="0" dirty="0" smtClean="0">
                          <a:effectLst/>
                          <a:latin typeface="Times New Roman" panose="02020603050405020304" pitchFamily="18" charset="0"/>
                          <a:ea typeface="Times New Roman" panose="02020603050405020304" pitchFamily="18" charset="0"/>
                          <a:cs typeface="Times New Roman" panose="02020603050405020304" pitchFamily="18" charset="0"/>
                        </a:rPr>
                        <a:t>t</a:t>
                      </a:r>
                      <a:r>
                        <a:rPr lang="tr-TR" sz="1400" b="0" spc="5"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400" b="0" spc="-10" dirty="0" err="1">
                          <a:effectLst/>
                          <a:latin typeface="Times New Roman" panose="02020603050405020304" pitchFamily="18" charset="0"/>
                          <a:ea typeface="Times New Roman" panose="02020603050405020304" pitchFamily="18" charset="0"/>
                          <a:cs typeface="Times New Roman" panose="02020603050405020304" pitchFamily="18" charset="0"/>
                        </a:rPr>
                        <a:t>k</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ade</a:t>
                      </a:r>
                      <a:r>
                        <a:rPr lang="tr-TR" sz="1400" b="0" spc="-20" dirty="0" err="1">
                          <a:effectLst/>
                          <a:latin typeface="Times New Roman" panose="02020603050405020304" pitchFamily="18" charset="0"/>
                          <a:ea typeface="Times New Roman" panose="02020603050405020304" pitchFamily="18" charset="0"/>
                          <a:cs typeface="Times New Roman" panose="02020603050405020304" pitchFamily="18" charset="0"/>
                        </a:rPr>
                        <a:t>m</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e</a:t>
                      </a:r>
                      <a:r>
                        <a:rPr lang="tr-TR" sz="1400" b="0" spc="5" dirty="0" err="1">
                          <a:effectLst/>
                          <a:latin typeface="Times New Roman" panose="02020603050405020304" pitchFamily="18" charset="0"/>
                          <a:ea typeface="Times New Roman" panose="02020603050405020304" pitchFamily="18" charset="0"/>
                          <a:cs typeface="Times New Roman" panose="02020603050405020304" pitchFamily="18" charset="0"/>
                        </a:rPr>
                        <a:t>l</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e</a:t>
                      </a:r>
                      <a:r>
                        <a:rPr lang="tr-TR" sz="1400" b="0" spc="-10" dirty="0" err="1">
                          <a:effectLst/>
                          <a:latin typeface="Times New Roman" panose="02020603050405020304" pitchFamily="18" charset="0"/>
                          <a:ea typeface="Times New Roman" panose="02020603050405020304" pitchFamily="18" charset="0"/>
                          <a:cs typeface="Times New Roman" panose="02020603050405020304" pitchFamily="18" charset="0"/>
                        </a:rPr>
                        <a:t>v</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hası</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r>
              <a:tr h="369644">
                <a:tc>
                  <a:txBody>
                    <a:bodyPr/>
                    <a:lstStyle/>
                    <a:p>
                      <a:pPr marL="124460" algn="ctr">
                        <a:lnSpc>
                          <a:spcPts val="1205"/>
                        </a:lnSpc>
                        <a:spcAft>
                          <a:spcPts val="0"/>
                        </a:spcAft>
                      </a:pPr>
                      <a:r>
                        <a:rPr lang="tr-TR" sz="1400" b="0" spc="10" dirty="0" err="1">
                          <a:effectLst/>
                          <a:latin typeface="Times New Roman" panose="02020603050405020304" pitchFamily="18" charset="0"/>
                          <a:ea typeface="Times New Roman" panose="02020603050405020304" pitchFamily="18" charset="0"/>
                          <a:cs typeface="Times New Roman" panose="02020603050405020304" pitchFamily="18" charset="0"/>
                        </a:rPr>
                        <a:t>F</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ou</a:t>
                      </a:r>
                      <a:r>
                        <a:rPr lang="tr-TR" sz="1400" b="0" spc="-10" dirty="0" err="1">
                          <a:effectLst/>
                          <a:latin typeface="Times New Roman" panose="02020603050405020304" pitchFamily="18" charset="0"/>
                          <a:ea typeface="Times New Roman" panose="02020603050405020304" pitchFamily="18" charset="0"/>
                          <a:cs typeface="Times New Roman" panose="02020603050405020304" pitchFamily="18" charset="0"/>
                        </a:rPr>
                        <a:t>r</a:t>
                      </a:r>
                      <a:r>
                        <a:rPr lang="tr-TR" sz="1400" b="0" spc="5" dirty="0" err="1">
                          <a:effectLst/>
                          <a:latin typeface="Times New Roman" panose="02020603050405020304" pitchFamily="18" charset="0"/>
                          <a:ea typeface="Times New Roman" panose="02020603050405020304" pitchFamily="18" charset="0"/>
                          <a:cs typeface="Times New Roman" panose="02020603050405020304" pitchFamily="18" charset="0"/>
                        </a:rPr>
                        <a:t>-</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W</a:t>
                      </a:r>
                      <a:r>
                        <a:rPr lang="tr-TR" sz="1400" b="0" spc="-10" dirty="0" err="1">
                          <a:effectLst/>
                          <a:latin typeface="Times New Roman" panose="02020603050405020304" pitchFamily="18" charset="0"/>
                          <a:ea typeface="Times New Roman" panose="02020603050405020304" pitchFamily="18" charset="0"/>
                          <a:cs typeface="Times New Roman" panose="02020603050405020304" pitchFamily="18" charset="0"/>
                        </a:rPr>
                        <a:t>a</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y</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400" b="0" spc="-5" dirty="0" err="1">
                          <a:effectLst/>
                          <a:latin typeface="Times New Roman" panose="02020603050405020304" pitchFamily="18" charset="0"/>
                          <a:ea typeface="Times New Roman" panose="02020603050405020304" pitchFamily="18" charset="0"/>
                          <a:cs typeface="Times New Roman" panose="02020603050405020304" pitchFamily="18" charset="0"/>
                        </a:rPr>
                        <a:t>E</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n</a:t>
                      </a:r>
                      <a:r>
                        <a:rPr lang="tr-TR" sz="1400" b="0" spc="5" dirty="0" err="1">
                          <a:effectLst/>
                          <a:latin typeface="Times New Roman" panose="02020603050405020304" pitchFamily="18" charset="0"/>
                          <a:ea typeface="Times New Roman" panose="02020603050405020304" pitchFamily="18" charset="0"/>
                          <a:cs typeface="Times New Roman" panose="02020603050405020304" pitchFamily="18" charset="0"/>
                        </a:rPr>
                        <a:t>t</a:t>
                      </a:r>
                      <a:r>
                        <a:rPr lang="tr-TR" sz="1400" b="0" spc="-10" dirty="0" err="1">
                          <a:effectLst/>
                          <a:latin typeface="Times New Roman" panose="02020603050405020304" pitchFamily="18" charset="0"/>
                          <a:ea typeface="Times New Roman" panose="02020603050405020304" pitchFamily="18" charset="0"/>
                          <a:cs typeface="Times New Roman" panose="02020603050405020304" pitchFamily="18" charset="0"/>
                        </a:rPr>
                        <a:t>r</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126365" algn="ctr">
                        <a:lnSpc>
                          <a:spcPts val="1205"/>
                        </a:lnSpc>
                        <a:spcAft>
                          <a:spcPts val="0"/>
                        </a:spcAft>
                      </a:pPr>
                      <a:r>
                        <a:rPr lang="tr-TR" sz="1400" b="0" spc="-5" dirty="0" smtClean="0">
                          <a:effectLst/>
                          <a:latin typeface="Times New Roman" panose="02020603050405020304" pitchFamily="18" charset="0"/>
                          <a:ea typeface="Times New Roman" panose="02020603050405020304" pitchFamily="18" charset="0"/>
                          <a:cs typeface="Times New Roman" panose="02020603050405020304" pitchFamily="18" charset="0"/>
                        </a:rPr>
                        <a:t>D</a:t>
                      </a:r>
                      <a:r>
                        <a:rPr lang="tr-TR" sz="1400" b="0" dirty="0" smtClean="0">
                          <a:effectLst/>
                          <a:latin typeface="Times New Roman" panose="02020603050405020304" pitchFamily="18" charset="0"/>
                          <a:ea typeface="Times New Roman" panose="02020603050405020304" pitchFamily="18" charset="0"/>
                          <a:cs typeface="Times New Roman" panose="02020603050405020304" pitchFamily="18" charset="0"/>
                        </a:rPr>
                        <a:t>ö</a:t>
                      </a:r>
                      <a:r>
                        <a:rPr lang="tr-TR" sz="1400" b="0" spc="-10" dirty="0" smtClean="0">
                          <a:effectLst/>
                          <a:latin typeface="Times New Roman" panose="02020603050405020304" pitchFamily="18" charset="0"/>
                          <a:ea typeface="Times New Roman" panose="02020603050405020304" pitchFamily="18" charset="0"/>
                          <a:cs typeface="Times New Roman" panose="02020603050405020304" pitchFamily="18" charset="0"/>
                        </a:rPr>
                        <a:t>r</a:t>
                      </a:r>
                      <a:r>
                        <a:rPr lang="tr-TR" sz="1400" b="0" dirty="0" smtClean="0">
                          <a:effectLst/>
                          <a:latin typeface="Times New Roman" panose="02020603050405020304" pitchFamily="18" charset="0"/>
                          <a:ea typeface="Times New Roman" panose="02020603050405020304" pitchFamily="18" charset="0"/>
                          <a:cs typeface="Times New Roman" panose="02020603050405020304" pitchFamily="18" charset="0"/>
                        </a:rPr>
                        <a:t>t</a:t>
                      </a:r>
                      <a:r>
                        <a:rPr lang="tr-TR" sz="1400" b="0" spc="5"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400" b="0" spc="5" dirty="0">
                          <a:effectLst/>
                          <a:latin typeface="Times New Roman" panose="02020603050405020304" pitchFamily="18" charset="0"/>
                          <a:ea typeface="Times New Roman" panose="02020603050405020304" pitchFamily="18" charset="0"/>
                          <a:cs typeface="Times New Roman" panose="02020603050405020304" pitchFamily="18" charset="0"/>
                        </a:rPr>
                        <a:t>t</a:t>
                      </a:r>
                      <a:r>
                        <a:rPr lang="tr-TR" sz="1400" b="0" spc="-1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tr-TR" sz="1400" b="0" spc="5" dirty="0">
                          <a:effectLst/>
                          <a:latin typeface="Times New Roman" panose="02020603050405020304" pitchFamily="18" charset="0"/>
                          <a:ea typeface="Times New Roman" panose="02020603050405020304" pitchFamily="18" charset="0"/>
                          <a:cs typeface="Times New Roman" panose="02020603050405020304" pitchFamily="18" charset="0"/>
                        </a:rPr>
                        <a:t>r</a:t>
                      </a:r>
                      <a:r>
                        <a:rPr lang="tr-TR" sz="1400" b="0" spc="-1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tr-TR" sz="1400" b="0" spc="5" dirty="0">
                          <a:effectLst/>
                          <a:latin typeface="Times New Roman" panose="02020603050405020304" pitchFamily="18" charset="0"/>
                          <a:ea typeface="Times New Roman" panose="02020603050405020304" pitchFamily="18" charset="0"/>
                          <a:cs typeface="Times New Roman" panose="02020603050405020304" pitchFamily="18" charset="0"/>
                        </a:rPr>
                        <a:t>f</a:t>
                      </a:r>
                      <a:r>
                        <a:rPr lang="tr-TR" sz="1400" b="0" spc="-5" dirty="0">
                          <a:effectLst/>
                          <a:latin typeface="Times New Roman" panose="02020603050405020304" pitchFamily="18" charset="0"/>
                          <a:ea typeface="Times New Roman" panose="02020603050405020304" pitchFamily="18" charset="0"/>
                          <a:cs typeface="Times New Roman" panose="02020603050405020304" pitchFamily="18" charset="0"/>
                        </a:rPr>
                        <a:t>l</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ı</a:t>
                      </a:r>
                      <a:r>
                        <a:rPr lang="tr-TR" sz="1400" b="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400" b="0" spc="-10" dirty="0">
                          <a:effectLst/>
                          <a:latin typeface="Times New Roman" panose="02020603050405020304" pitchFamily="18" charset="0"/>
                          <a:ea typeface="Times New Roman" panose="02020603050405020304" pitchFamily="18" charset="0"/>
                          <a:cs typeface="Times New Roman" panose="02020603050405020304" pitchFamily="18" charset="0"/>
                        </a:rPr>
                        <a:t>g</a:t>
                      </a:r>
                      <a:r>
                        <a:rPr lang="tr-TR" sz="1400" b="0" spc="5" dirty="0">
                          <a:effectLst/>
                          <a:latin typeface="Times New Roman" panose="02020603050405020304" pitchFamily="18" charset="0"/>
                          <a:ea typeface="Times New Roman" panose="02020603050405020304" pitchFamily="18" charset="0"/>
                          <a:cs typeface="Times New Roman" panose="02020603050405020304" pitchFamily="18" charset="0"/>
                        </a:rPr>
                        <a:t>i</a:t>
                      </a:r>
                      <a:r>
                        <a:rPr lang="tr-TR" sz="1400" b="0" spc="-10" dirty="0">
                          <a:effectLst/>
                          <a:latin typeface="Times New Roman" panose="02020603050405020304" pitchFamily="18" charset="0"/>
                          <a:ea typeface="Times New Roman" panose="02020603050405020304" pitchFamily="18" charset="0"/>
                          <a:cs typeface="Times New Roman" panose="02020603050405020304" pitchFamily="18" charset="0"/>
                        </a:rPr>
                        <a:t>r</a:t>
                      </a:r>
                      <a:r>
                        <a:rPr lang="tr-TR" sz="1400" b="0" spc="5" dirty="0">
                          <a:effectLst/>
                          <a:latin typeface="Times New Roman" panose="02020603050405020304" pitchFamily="18" charset="0"/>
                          <a:ea typeface="Times New Roman" panose="02020603050405020304" pitchFamily="18" charset="0"/>
                          <a:cs typeface="Times New Roman" panose="02020603050405020304" pitchFamily="18" charset="0"/>
                        </a:rPr>
                        <a:t>i</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ş</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r>
              <a:tr h="369644">
                <a:tc>
                  <a:txBody>
                    <a:bodyPr/>
                    <a:lstStyle/>
                    <a:p>
                      <a:pPr marL="124460" algn="ctr">
                        <a:lnSpc>
                          <a:spcPts val="1215"/>
                        </a:lnSpc>
                        <a:spcAft>
                          <a:spcPts val="0"/>
                        </a:spcAft>
                      </a:pPr>
                      <a:r>
                        <a:rPr lang="tr-TR" sz="1400" b="0" spc="-5" dirty="0" err="1">
                          <a:effectLst/>
                          <a:latin typeface="Times New Roman" panose="02020603050405020304" pitchFamily="18" charset="0"/>
                          <a:ea typeface="Times New Roman" panose="02020603050405020304" pitchFamily="18" charset="0"/>
                          <a:cs typeface="Times New Roman" panose="02020603050405020304" pitchFamily="18" charset="0"/>
                        </a:rPr>
                        <a:t>C</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ha</a:t>
                      </a:r>
                      <a:r>
                        <a:rPr lang="tr-TR" sz="1400" b="0" spc="-10" dirty="0" err="1">
                          <a:effectLst/>
                          <a:latin typeface="Times New Roman" panose="02020603050405020304" pitchFamily="18" charset="0"/>
                          <a:ea typeface="Times New Roman" panose="02020603050405020304" pitchFamily="18" charset="0"/>
                          <a:cs typeface="Times New Roman" panose="02020603050405020304" pitchFamily="18" charset="0"/>
                        </a:rPr>
                        <a:t>m</a:t>
                      </a:r>
                      <a:r>
                        <a:rPr lang="tr-TR" sz="1400" b="0" spc="15" dirty="0" err="1">
                          <a:effectLst/>
                          <a:latin typeface="Times New Roman" panose="02020603050405020304" pitchFamily="18" charset="0"/>
                          <a:ea typeface="Times New Roman" panose="02020603050405020304" pitchFamily="18" charset="0"/>
                          <a:cs typeface="Times New Roman" panose="02020603050405020304" pitchFamily="18" charset="0"/>
                        </a:rPr>
                        <a:t>f</a:t>
                      </a:r>
                      <a:r>
                        <a:rPr lang="tr-TR" sz="1400" b="0" spc="-10" dirty="0" err="1">
                          <a:effectLst/>
                          <a:latin typeface="Times New Roman" panose="02020603050405020304" pitchFamily="18" charset="0"/>
                          <a:ea typeface="Times New Roman" panose="02020603050405020304" pitchFamily="18" charset="0"/>
                          <a:cs typeface="Times New Roman" panose="02020603050405020304" pitchFamily="18" charset="0"/>
                        </a:rPr>
                        <a:t>e</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126365" algn="ctr">
                        <a:lnSpc>
                          <a:spcPts val="1215"/>
                        </a:lnSpc>
                        <a:spcAft>
                          <a:spcPts val="0"/>
                        </a:spcAft>
                      </a:pPr>
                      <a:r>
                        <a:rPr lang="tr-TR" sz="1400" b="0" spc="-5" dirty="0" smtClean="0">
                          <a:effectLst/>
                          <a:latin typeface="Times New Roman" panose="02020603050405020304" pitchFamily="18" charset="0"/>
                          <a:ea typeface="Times New Roman" panose="02020603050405020304" pitchFamily="18" charset="0"/>
                          <a:cs typeface="Times New Roman" panose="02020603050405020304" pitchFamily="18" charset="0"/>
                        </a:rPr>
                        <a:t>Y</a:t>
                      </a:r>
                      <a:r>
                        <a:rPr lang="tr-TR" sz="1400" b="0" spc="5" dirty="0" smtClean="0">
                          <a:effectLst/>
                          <a:latin typeface="Times New Roman" panose="02020603050405020304" pitchFamily="18" charset="0"/>
                          <a:ea typeface="Times New Roman" panose="02020603050405020304" pitchFamily="18" charset="0"/>
                          <a:cs typeface="Times New Roman" panose="02020603050405020304" pitchFamily="18" charset="0"/>
                        </a:rPr>
                        <a:t>i</a:t>
                      </a:r>
                      <a:r>
                        <a:rPr lang="tr-TR" sz="1400" b="0" dirty="0" smtClean="0">
                          <a:effectLst/>
                          <a:latin typeface="Times New Roman" panose="02020603050405020304" pitchFamily="18" charset="0"/>
                          <a:ea typeface="Times New Roman" panose="02020603050405020304" pitchFamily="18" charset="0"/>
                          <a:cs typeface="Times New Roman" panose="02020603050405020304" pitchFamily="18" charset="0"/>
                        </a:rPr>
                        <a:t>v</a:t>
                      </a:r>
                      <a:r>
                        <a:rPr lang="tr-TR" sz="1400" b="0" spc="-1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400" b="0" spc="5"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tr-TR" sz="1400" b="0" spc="-5" dirty="0">
                          <a:effectLst/>
                          <a:latin typeface="Times New Roman" panose="02020603050405020304" pitchFamily="18" charset="0"/>
                          <a:ea typeface="Times New Roman" panose="02020603050405020304" pitchFamily="18" charset="0"/>
                          <a:cs typeface="Times New Roman" panose="02020603050405020304" pitchFamily="18" charset="0"/>
                        </a:rPr>
                        <a:t>l</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u</a:t>
                      </a:r>
                      <a:r>
                        <a:rPr lang="tr-TR" sz="1400" b="0" spc="-10" dirty="0">
                          <a:effectLst/>
                          <a:latin typeface="Times New Roman" panose="02020603050405020304" pitchFamily="18" charset="0"/>
                          <a:ea typeface="Times New Roman" panose="02020603050405020304" pitchFamily="18" charset="0"/>
                          <a:cs typeface="Times New Roman" panose="02020603050405020304" pitchFamily="18" charset="0"/>
                        </a:rPr>
                        <a:t>k</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r>
              <a:tr h="369644">
                <a:tc>
                  <a:txBody>
                    <a:bodyPr/>
                    <a:lstStyle/>
                    <a:p>
                      <a:pPr marL="124460" algn="ctr">
                        <a:lnSpc>
                          <a:spcPts val="1205"/>
                        </a:lnSpc>
                        <a:spcAft>
                          <a:spcPts val="0"/>
                        </a:spcAft>
                      </a:pPr>
                      <a:r>
                        <a:rPr lang="tr-TR" sz="1400" b="0" spc="-5" dirty="0" err="1">
                          <a:effectLst/>
                          <a:latin typeface="Times New Roman" panose="02020603050405020304" pitchFamily="18" charset="0"/>
                          <a:ea typeface="Times New Roman" panose="02020603050405020304" pitchFamily="18" charset="0"/>
                          <a:cs typeface="Times New Roman" panose="02020603050405020304" pitchFamily="18" charset="0"/>
                        </a:rPr>
                        <a:t>D</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eck</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Spa</a:t>
                      </a:r>
                      <a:r>
                        <a:rPr lang="tr-TR" sz="1400" b="0" spc="-10" dirty="0" err="1">
                          <a:effectLst/>
                          <a:latin typeface="Times New Roman" panose="02020603050405020304" pitchFamily="18" charset="0"/>
                          <a:ea typeface="Times New Roman" panose="02020603050405020304" pitchFamily="18" charset="0"/>
                          <a:cs typeface="Times New Roman" panose="02020603050405020304" pitchFamily="18" charset="0"/>
                        </a:rPr>
                        <a:t>c</a:t>
                      </a:r>
                      <a:r>
                        <a:rPr lang="tr-TR" sz="1400" b="0" spc="5" dirty="0" err="1">
                          <a:effectLst/>
                          <a:latin typeface="Times New Roman" panose="02020603050405020304" pitchFamily="18" charset="0"/>
                          <a:ea typeface="Times New Roman" panose="02020603050405020304" pitchFamily="18" charset="0"/>
                          <a:cs typeface="Times New Roman" panose="02020603050405020304" pitchFamily="18" charset="0"/>
                        </a:rPr>
                        <a:t>i</a:t>
                      </a:r>
                      <a:r>
                        <a:rPr lang="tr-TR" sz="1400" b="0" dirty="0" err="1">
                          <a:effectLst/>
                          <a:latin typeface="Times New Roman" panose="02020603050405020304" pitchFamily="18" charset="0"/>
                          <a:ea typeface="Times New Roman" panose="02020603050405020304" pitchFamily="18" charset="0"/>
                          <a:cs typeface="Times New Roman" panose="02020603050405020304" pitchFamily="18" charset="0"/>
                        </a:rPr>
                        <a:t>ng</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126365" algn="ctr">
                        <a:lnSpc>
                          <a:spcPts val="1205"/>
                        </a:lnSpc>
                        <a:spcAft>
                          <a:spcPts val="0"/>
                        </a:spcAft>
                      </a:pPr>
                      <a:r>
                        <a:rPr lang="tr-TR" sz="1400" b="0" spc="-5" dirty="0" smtClean="0">
                          <a:effectLst/>
                          <a:latin typeface="Times New Roman" panose="02020603050405020304" pitchFamily="18" charset="0"/>
                          <a:ea typeface="Times New Roman" panose="02020603050405020304" pitchFamily="18" charset="0"/>
                          <a:cs typeface="Times New Roman" panose="02020603050405020304" pitchFamily="18" charset="0"/>
                        </a:rPr>
                        <a:t>K</a:t>
                      </a:r>
                      <a:r>
                        <a:rPr lang="tr-TR" sz="1400" b="0" dirty="0" smtClean="0">
                          <a:effectLst/>
                          <a:latin typeface="Times New Roman" panose="02020603050405020304" pitchFamily="18" charset="0"/>
                          <a:ea typeface="Times New Roman" panose="02020603050405020304" pitchFamily="18" charset="0"/>
                          <a:cs typeface="Times New Roman" panose="02020603050405020304" pitchFamily="18" charset="0"/>
                        </a:rPr>
                        <a:t>ade</a:t>
                      </a:r>
                      <a:r>
                        <a:rPr lang="tr-TR" sz="1400" b="0" spc="-20" dirty="0" smtClean="0">
                          <a:effectLst/>
                          <a:latin typeface="Times New Roman" panose="02020603050405020304" pitchFamily="18" charset="0"/>
                          <a:ea typeface="Times New Roman" panose="02020603050405020304" pitchFamily="18" charset="0"/>
                          <a:cs typeface="Times New Roman" panose="02020603050405020304" pitchFamily="18" charset="0"/>
                        </a:rPr>
                        <a:t>m</a:t>
                      </a:r>
                      <a:r>
                        <a:rPr lang="tr-TR" sz="1400" b="0" dirty="0" smtClean="0">
                          <a:effectLst/>
                          <a:latin typeface="Times New Roman" panose="02020603050405020304" pitchFamily="18" charset="0"/>
                          <a:ea typeface="Times New Roman" panose="02020603050405020304" pitchFamily="18" charset="0"/>
                          <a:cs typeface="Times New Roman" panose="02020603050405020304" pitchFamily="18" charset="0"/>
                        </a:rPr>
                        <a:t>e</a:t>
                      </a:r>
                      <a:r>
                        <a:rPr lang="tr-TR" sz="1400" b="0" spc="5" dirty="0" smtClean="0">
                          <a:effectLst/>
                          <a:latin typeface="Times New Roman" panose="02020603050405020304" pitchFamily="18" charset="0"/>
                          <a:ea typeface="Times New Roman" panose="02020603050405020304" pitchFamily="18" charset="0"/>
                          <a:cs typeface="Times New Roman" panose="02020603050405020304" pitchFamily="18" charset="0"/>
                        </a:rPr>
                        <a:t>l</a:t>
                      </a:r>
                      <a:r>
                        <a:rPr lang="tr-TR" sz="1400" b="0" spc="-10" dirty="0" smtClean="0">
                          <a:effectLst/>
                          <a:latin typeface="Times New Roman" panose="02020603050405020304" pitchFamily="18" charset="0"/>
                          <a:ea typeface="Times New Roman" panose="02020603050405020304" pitchFamily="18" charset="0"/>
                          <a:cs typeface="Times New Roman" panose="02020603050405020304" pitchFamily="18" charset="0"/>
                        </a:rPr>
                        <a:t>e</a:t>
                      </a:r>
                      <a:r>
                        <a:rPr lang="tr-TR" sz="1400" b="0" dirty="0" smtClean="0">
                          <a:effectLst/>
                          <a:latin typeface="Times New Roman" panose="02020603050405020304" pitchFamily="18" charset="0"/>
                          <a:ea typeface="Times New Roman" panose="02020603050405020304" pitchFamily="18" charset="0"/>
                          <a:cs typeface="Times New Roman" panose="02020603050405020304" pitchFamily="18" charset="0"/>
                        </a:rPr>
                        <a:t>r</a:t>
                      </a:r>
                      <a:r>
                        <a:rPr lang="tr-TR" sz="1400" b="0" spc="5"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tr-TR" sz="1400" b="0" spc="-10" dirty="0">
                          <a:effectLst/>
                          <a:latin typeface="Times New Roman" panose="02020603050405020304" pitchFamily="18" charset="0"/>
                          <a:ea typeface="Times New Roman" panose="02020603050405020304" pitchFamily="18" charset="0"/>
                          <a:cs typeface="Times New Roman" panose="02020603050405020304" pitchFamily="18" charset="0"/>
                        </a:rPr>
                        <a:t>r</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tr-TR" sz="1400" b="0" spc="-5" dirty="0">
                          <a:effectLst/>
                          <a:latin typeface="Times New Roman" panose="02020603050405020304" pitchFamily="18" charset="0"/>
                          <a:ea typeface="Times New Roman" panose="02020603050405020304" pitchFamily="18" charset="0"/>
                          <a:cs typeface="Times New Roman" panose="02020603050405020304" pitchFamily="18" charset="0"/>
                        </a:rPr>
                        <a:t>s</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ı</a:t>
                      </a:r>
                      <a:r>
                        <a:rPr lang="tr-TR" sz="1400" b="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400" b="0" spc="-20" dirty="0">
                          <a:effectLst/>
                          <a:latin typeface="Times New Roman" panose="02020603050405020304" pitchFamily="18" charset="0"/>
                          <a:ea typeface="Times New Roman" panose="02020603050405020304" pitchFamily="18" charset="0"/>
                          <a:cs typeface="Times New Roman" panose="02020603050405020304" pitchFamily="18" charset="0"/>
                        </a:rPr>
                        <a:t>m</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e</a:t>
                      </a:r>
                      <a:r>
                        <a:rPr lang="tr-TR" sz="1400" b="0" spc="5" dirty="0">
                          <a:effectLst/>
                          <a:latin typeface="Times New Roman" panose="02020603050405020304" pitchFamily="18" charset="0"/>
                          <a:ea typeface="Times New Roman" panose="02020603050405020304" pitchFamily="18" charset="0"/>
                          <a:cs typeface="Times New Roman" panose="02020603050405020304" pitchFamily="18" charset="0"/>
                        </a:rPr>
                        <a:t>s</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tr-TR" sz="1400" b="0" spc="5" dirty="0">
                          <a:effectLst/>
                          <a:latin typeface="Times New Roman" panose="02020603050405020304" pitchFamily="18" charset="0"/>
                          <a:ea typeface="Times New Roman" panose="02020603050405020304" pitchFamily="18" charset="0"/>
                          <a:cs typeface="Times New Roman" panose="02020603050405020304" pitchFamily="18" charset="0"/>
                        </a:rPr>
                        <a:t>f</a:t>
                      </a:r>
                      <a:r>
                        <a:rPr lang="tr-TR" sz="1400" b="0" dirty="0">
                          <a:effectLst/>
                          <a:latin typeface="Times New Roman" panose="02020603050405020304" pitchFamily="18" charset="0"/>
                          <a:ea typeface="Times New Roman" panose="02020603050405020304" pitchFamily="18" charset="0"/>
                          <a:cs typeface="Times New Roman" panose="02020603050405020304" pitchFamily="18" charset="0"/>
                        </a:rPr>
                        <a:t>e</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r>
              <a:tr h="369644">
                <a:tc>
                  <a:txBody>
                    <a:bodyPr/>
                    <a:lstStyle/>
                    <a:p>
                      <a:pPr marL="124460" algn="ctr">
                        <a:lnSpc>
                          <a:spcPts val="1205"/>
                        </a:lnSpc>
                        <a:spcAft>
                          <a:spcPts val="0"/>
                        </a:spcAft>
                      </a:pPr>
                      <a:r>
                        <a:rPr lang="tr-TR" sz="1400" b="0" spc="5" dirty="0" err="1" smtClean="0">
                          <a:effectLst/>
                          <a:latin typeface="Times New Roman" panose="02020603050405020304" pitchFamily="18" charset="0"/>
                          <a:ea typeface="Times New Roman" panose="02020603050405020304" pitchFamily="18" charset="0"/>
                        </a:rPr>
                        <a:t>H</a:t>
                      </a:r>
                      <a:r>
                        <a:rPr lang="tr-TR" sz="1400" b="0" dirty="0" err="1" smtClean="0">
                          <a:effectLst/>
                          <a:latin typeface="Times New Roman" panose="02020603050405020304" pitchFamily="18" charset="0"/>
                          <a:ea typeface="Times New Roman" panose="02020603050405020304" pitchFamily="18" charset="0"/>
                        </a:rPr>
                        <a:t>and</a:t>
                      </a:r>
                      <a:r>
                        <a:rPr lang="tr-TR" sz="1400" b="0" dirty="0" smtClean="0">
                          <a:effectLst/>
                          <a:latin typeface="Times New Roman" panose="02020603050405020304" pitchFamily="18" charset="0"/>
                          <a:ea typeface="Times New Roman" panose="02020603050405020304" pitchFamily="18" charset="0"/>
                        </a:rPr>
                        <a:t> </a:t>
                      </a:r>
                      <a:r>
                        <a:rPr lang="tr-TR" sz="1400" b="0" dirty="0" err="1" smtClean="0">
                          <a:effectLst/>
                          <a:latin typeface="Times New Roman" panose="02020603050405020304" pitchFamily="18" charset="0"/>
                          <a:ea typeface="Times New Roman" panose="02020603050405020304" pitchFamily="18" charset="0"/>
                        </a:rPr>
                        <a:t>J</a:t>
                      </a:r>
                      <a:r>
                        <a:rPr lang="tr-TR" sz="1400" b="0" spc="-10" dirty="0" err="1" smtClean="0">
                          <a:effectLst/>
                          <a:latin typeface="Times New Roman" panose="02020603050405020304" pitchFamily="18" charset="0"/>
                          <a:ea typeface="Times New Roman" panose="02020603050405020304" pitchFamily="18" charset="0"/>
                        </a:rPr>
                        <a:t>a</a:t>
                      </a:r>
                      <a:r>
                        <a:rPr lang="tr-TR" sz="1400" b="0" dirty="0" err="1" smtClean="0">
                          <a:effectLst/>
                          <a:latin typeface="Times New Roman" panose="02020603050405020304" pitchFamily="18" charset="0"/>
                          <a:ea typeface="Times New Roman" panose="02020603050405020304" pitchFamily="18" charset="0"/>
                        </a:rPr>
                        <a:t>ck</a:t>
                      </a:r>
                      <a:r>
                        <a:rPr lang="tr-TR" sz="1400" b="0" dirty="0" smtClean="0">
                          <a:effectLst/>
                          <a:latin typeface="Times New Roman" panose="02020603050405020304" pitchFamily="18" charset="0"/>
                          <a:ea typeface="Times New Roman" panose="02020603050405020304" pitchFamily="18" charset="0"/>
                        </a:rPr>
                        <a:t> </a:t>
                      </a:r>
                      <a:r>
                        <a:rPr lang="tr-TR" sz="1400" b="0" spc="5" dirty="0" err="1" smtClean="0">
                          <a:effectLst/>
                          <a:latin typeface="Times New Roman" panose="02020603050405020304" pitchFamily="18" charset="0"/>
                          <a:ea typeface="Times New Roman" panose="02020603050405020304" pitchFamily="18" charset="0"/>
                        </a:rPr>
                        <a:t>O</a:t>
                      </a:r>
                      <a:r>
                        <a:rPr lang="tr-TR" sz="1400" b="0" spc="-15" dirty="0" err="1" smtClean="0">
                          <a:effectLst/>
                          <a:latin typeface="Times New Roman" panose="02020603050405020304" pitchFamily="18" charset="0"/>
                          <a:ea typeface="Times New Roman" panose="02020603050405020304" pitchFamily="18" charset="0"/>
                        </a:rPr>
                        <a:t>p</a:t>
                      </a:r>
                      <a:r>
                        <a:rPr lang="tr-TR" sz="1400" b="0" dirty="0" err="1" smtClean="0">
                          <a:effectLst/>
                          <a:latin typeface="Times New Roman" panose="02020603050405020304" pitchFamily="18" charset="0"/>
                          <a:ea typeface="Times New Roman" panose="02020603050405020304" pitchFamily="18" charset="0"/>
                        </a:rPr>
                        <a:t>en</a:t>
                      </a:r>
                      <a:r>
                        <a:rPr lang="tr-TR" sz="1400" b="0" spc="5" dirty="0" err="1" smtClean="0">
                          <a:effectLst/>
                          <a:latin typeface="Times New Roman" panose="02020603050405020304" pitchFamily="18" charset="0"/>
                          <a:ea typeface="Times New Roman" panose="02020603050405020304" pitchFamily="18" charset="0"/>
                        </a:rPr>
                        <a:t>i</a:t>
                      </a:r>
                      <a:r>
                        <a:rPr lang="tr-TR" sz="1400" b="0" dirty="0" err="1" smtClean="0">
                          <a:effectLst/>
                          <a:latin typeface="Times New Roman" panose="02020603050405020304" pitchFamily="18" charset="0"/>
                          <a:ea typeface="Times New Roman" panose="02020603050405020304" pitchFamily="18" charset="0"/>
                        </a:rPr>
                        <a:t>n</a:t>
                      </a:r>
                      <a:r>
                        <a:rPr lang="tr-TR" sz="1400" b="0" spc="-10" dirty="0" err="1" smtClean="0">
                          <a:effectLst/>
                          <a:latin typeface="Times New Roman" panose="02020603050405020304" pitchFamily="18" charset="0"/>
                          <a:ea typeface="Times New Roman" panose="02020603050405020304" pitchFamily="18" charset="0"/>
                        </a:rPr>
                        <a:t>g</a:t>
                      </a:r>
                      <a:r>
                        <a:rPr lang="tr-TR" sz="1400" b="0" dirty="0" err="1" smtClean="0">
                          <a:effectLst/>
                          <a:latin typeface="Times New Roman" panose="02020603050405020304" pitchFamily="18" charset="0"/>
                          <a:ea typeface="Times New Roman" panose="02020603050405020304" pitchFamily="18" charset="0"/>
                        </a:rPr>
                        <a:t>s</a:t>
                      </a:r>
                      <a:endParaRPr lang="en-US"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126365" marR="0" indent="0" algn="ctr" defTabSz="457200" rtl="0" eaLnBrk="1" fontAlgn="auto" latinLnBrk="0" hangingPunct="1">
                        <a:lnSpc>
                          <a:spcPts val="1205"/>
                        </a:lnSpc>
                        <a:spcBef>
                          <a:spcPts val="0"/>
                        </a:spcBef>
                        <a:spcAft>
                          <a:spcPts val="0"/>
                        </a:spcAft>
                        <a:buClrTx/>
                        <a:buSzTx/>
                        <a:buFontTx/>
                        <a:buNone/>
                        <a:tabLst/>
                        <a:defRPr/>
                      </a:pPr>
                      <a:r>
                        <a:rPr lang="tr-TR" sz="1400" b="0" dirty="0" smtClean="0">
                          <a:effectLst/>
                          <a:latin typeface="Times New Roman" panose="02020603050405020304" pitchFamily="18" charset="0"/>
                          <a:ea typeface="Times New Roman" panose="02020603050405020304" pitchFamily="18" charset="0"/>
                        </a:rPr>
                        <a:t>El</a:t>
                      </a:r>
                      <a:r>
                        <a:rPr lang="tr-TR" sz="1400" b="0" spc="5" dirty="0" smtClean="0">
                          <a:effectLst/>
                          <a:latin typeface="Times New Roman" panose="02020603050405020304" pitchFamily="18" charset="0"/>
                          <a:ea typeface="Times New Roman" panose="02020603050405020304" pitchFamily="18" charset="0"/>
                        </a:rPr>
                        <a:t> </a:t>
                      </a:r>
                      <a:r>
                        <a:rPr lang="tr-TR" sz="1400" b="0" spc="-10" dirty="0" smtClean="0">
                          <a:effectLst/>
                          <a:latin typeface="Times New Roman" panose="02020603050405020304" pitchFamily="18" charset="0"/>
                          <a:ea typeface="Times New Roman" panose="02020603050405020304" pitchFamily="18" charset="0"/>
                        </a:rPr>
                        <a:t>k</a:t>
                      </a:r>
                      <a:r>
                        <a:rPr lang="tr-TR" sz="1400" b="0" spc="5" dirty="0" smtClean="0">
                          <a:effectLst/>
                          <a:latin typeface="Times New Roman" panose="02020603050405020304" pitchFamily="18" charset="0"/>
                          <a:ea typeface="Times New Roman" panose="02020603050405020304" pitchFamily="18" charset="0"/>
                        </a:rPr>
                        <a:t>ri</a:t>
                      </a:r>
                      <a:r>
                        <a:rPr lang="tr-TR" sz="1400" b="0" spc="-10" dirty="0" smtClean="0">
                          <a:effectLst/>
                          <a:latin typeface="Times New Roman" panose="02020603050405020304" pitchFamily="18" charset="0"/>
                          <a:ea typeface="Times New Roman" panose="02020603050405020304" pitchFamily="18" charset="0"/>
                        </a:rPr>
                        <a:t>k</a:t>
                      </a:r>
                      <a:r>
                        <a:rPr lang="tr-TR" sz="1400" b="0" dirty="0" smtClean="0">
                          <a:effectLst/>
                          <a:latin typeface="Times New Roman" panose="02020603050405020304" pitchFamily="18" charset="0"/>
                          <a:ea typeface="Times New Roman" panose="02020603050405020304" pitchFamily="18" charset="0"/>
                        </a:rPr>
                        <a:t>o</a:t>
                      </a:r>
                      <a:r>
                        <a:rPr lang="tr-TR" sz="1400" b="0" spc="5" dirty="0" smtClean="0">
                          <a:effectLst/>
                          <a:latin typeface="Times New Roman" panose="02020603050405020304" pitchFamily="18" charset="0"/>
                          <a:ea typeface="Times New Roman" panose="02020603050405020304" pitchFamily="18" charset="0"/>
                        </a:rPr>
                        <a:t>s</a:t>
                      </a:r>
                      <a:r>
                        <a:rPr lang="tr-TR" sz="1400" b="0" spc="0" dirty="0" smtClean="0">
                          <a:effectLst/>
                          <a:latin typeface="Times New Roman" panose="02020603050405020304" pitchFamily="18" charset="0"/>
                          <a:ea typeface="Times New Roman" panose="02020603050405020304" pitchFamily="18" charset="0"/>
                        </a:rPr>
                        <a:t>u</a:t>
                      </a:r>
                      <a:endParaRPr lang="en-US" sz="1400" b="0"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r>
            </a:tbl>
          </a:graphicData>
        </a:graphic>
      </p:graphicFrame>
    </p:spTree>
    <p:extLst>
      <p:ext uri="{BB962C8B-B14F-4D97-AF65-F5344CB8AC3E}">
        <p14:creationId xmlns:p14="http://schemas.microsoft.com/office/powerpoint/2010/main" val="23043288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1930400"/>
            <a:ext cx="5055070" cy="294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2404" y="1930400"/>
            <a:ext cx="4993829" cy="294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4"/>
          <p:cNvSpPr txBox="1"/>
          <p:nvPr/>
        </p:nvSpPr>
        <p:spPr>
          <a:xfrm>
            <a:off x="1627207" y="5087155"/>
            <a:ext cx="3155323" cy="369332"/>
          </a:xfrm>
          <a:prstGeom prst="rect">
            <a:avLst/>
          </a:prstGeom>
          <a:noFill/>
        </p:spPr>
        <p:txBody>
          <a:bodyPr wrap="square" rtlCol="0">
            <a:spAutoFit/>
          </a:bodyPr>
          <a:lstStyle/>
          <a:p>
            <a:pPr algn="ctr"/>
            <a:r>
              <a:rPr lang="tr-TR" b="1" dirty="0"/>
              <a:t>Dokuz blok dört girişli palet </a:t>
            </a:r>
            <a:endParaRPr lang="en-US" dirty="0"/>
          </a:p>
        </p:txBody>
      </p:sp>
      <p:sp>
        <p:nvSpPr>
          <p:cNvPr id="6" name="Metin kutusu 5"/>
          <p:cNvSpPr txBox="1"/>
          <p:nvPr/>
        </p:nvSpPr>
        <p:spPr>
          <a:xfrm>
            <a:off x="6567943" y="5087155"/>
            <a:ext cx="3322749" cy="369332"/>
          </a:xfrm>
          <a:prstGeom prst="rect">
            <a:avLst/>
          </a:prstGeom>
          <a:noFill/>
        </p:spPr>
        <p:txBody>
          <a:bodyPr wrap="square" rtlCol="0">
            <a:spAutoFit/>
          </a:bodyPr>
          <a:lstStyle/>
          <a:p>
            <a:pPr algn="ctr"/>
            <a:r>
              <a:rPr lang="tr-TR" b="1" dirty="0" smtClean="0"/>
              <a:t>İki </a:t>
            </a:r>
            <a:r>
              <a:rPr lang="tr-TR" b="1" dirty="0"/>
              <a:t>girişli dokuz blok palet</a:t>
            </a:r>
            <a:endParaRPr lang="en-US" dirty="0"/>
          </a:p>
        </p:txBody>
      </p:sp>
    </p:spTree>
    <p:extLst>
      <p:ext uri="{BB962C8B-B14F-4D97-AF65-F5344CB8AC3E}">
        <p14:creationId xmlns:p14="http://schemas.microsoft.com/office/powerpoint/2010/main" val="14501420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1.3. Palet </a:t>
            </a:r>
            <a:r>
              <a:rPr lang="tr-TR" b="1" dirty="0" smtClean="0"/>
              <a:t>Standartları</a:t>
            </a:r>
            <a:endParaRPr lang="en-US" dirty="0"/>
          </a:p>
        </p:txBody>
      </p:sp>
      <p:sp>
        <p:nvSpPr>
          <p:cNvPr id="3" name="İçerik Yer Tutucusu 2"/>
          <p:cNvSpPr>
            <a:spLocks noGrp="1"/>
          </p:cNvSpPr>
          <p:nvPr>
            <p:ph idx="1"/>
          </p:nvPr>
        </p:nvSpPr>
        <p:spPr/>
        <p:txBody>
          <a:bodyPr>
            <a:normAutofit fontScale="92500" lnSpcReduction="10000"/>
          </a:bodyPr>
          <a:lstStyle/>
          <a:p>
            <a:r>
              <a:rPr lang="tr-TR" dirty="0"/>
              <a:t>Paletler, sanayi ve tüketim mamullerinin taşınması, dağıtılması ve depolanmasında kullanılan temel ekipmanlardan biridir. Kara yolu, hava yolu ve deniz yolu taşımacılığında ürünlerin titreşim ve darbelere karşı korunmasının yanı sıra etkin bir şekilde depolanması ve dağıtılmasını da sağlayan paletlerin standardizasyonu çok önemlidir. Bununla birlikte bugün dünyada çok farklı türde paletler kullanılmaktadır. Örneğin, Avrupa’da üretilen paletler (800 mm x 1200 mm) veya (1000 mm x 1200 mm), Amerika’da üretilenler çoğunlukla (1219 mm x 1016 mm), Japonya’da üretilenlerin çoğunluğu ise (1100 mm x 1100 mm)’</a:t>
            </a:r>
            <a:r>
              <a:rPr lang="tr-TR" dirty="0" err="1"/>
              <a:t>dir</a:t>
            </a:r>
            <a:r>
              <a:rPr lang="tr-TR" dirty="0"/>
              <a:t>.</a:t>
            </a:r>
            <a:endParaRPr lang="en-US" dirty="0"/>
          </a:p>
          <a:p>
            <a:r>
              <a:rPr lang="tr-TR" dirty="0" smtClean="0"/>
              <a:t>Ülkeler </a:t>
            </a:r>
            <a:r>
              <a:rPr lang="tr-TR" dirty="0"/>
              <a:t>arası standardizasyon farklılıkları, ürün dağıtım etkinliğini azaltmaktadır. Örneğin ihraç malları, varış ülkesinde kullanılan taşıma ekipmanına uygun paletlere yeniden istiflenmek zorunda kalmaktadır. Bu durum, tüketim ve sanayi mamullerinin maliyetlerini yükseltmekte ve değerli doğal kaynakların (kereste, enerji vb.) israfına yol açmaktadır. Hatta standart dışı paletlerin kullanılması, taşıma sırasında paletlerin fiziksel olarak arızalanması, insan sağlığı ve güvenliğini de tehlikeye sokmuş olacaktır.</a:t>
            </a:r>
            <a:endParaRPr lang="en-US" dirty="0"/>
          </a:p>
          <a:p>
            <a:endParaRPr lang="en-US" dirty="0"/>
          </a:p>
        </p:txBody>
      </p:sp>
    </p:spTree>
    <p:extLst>
      <p:ext uri="{BB962C8B-B14F-4D97-AF65-F5344CB8AC3E}">
        <p14:creationId xmlns:p14="http://schemas.microsoft.com/office/powerpoint/2010/main" val="42050685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78089" y="639210"/>
            <a:ext cx="7141729" cy="5888707"/>
          </a:xfrm>
        </p:spPr>
        <p:txBody>
          <a:bodyPr>
            <a:normAutofit fontScale="92500" lnSpcReduction="10000"/>
          </a:bodyPr>
          <a:lstStyle/>
          <a:p>
            <a:r>
              <a:rPr lang="tr-TR" dirty="0"/>
              <a:t>Malzeme taşımacılığında kullanılan paletlerin önemli bir bölümünün ahşap paletler olduğu düşünüldüğünde imalat, bakım, onarım ve geri dönüşüme ilişkin kalite seviyelerini belirleyecek bir uluslararası standardizasyonun gereği daha iyi anlaşılacaktır. Örneğin, Amerika’da ahşap palet üretiminde kullanılan yıllık odun miktarı 14 milyon m3tür. Düşük kaliteli paletler, hem ürünü çeşitli darbelere karşı etkin bir şekilde koruyamayacak hem de kullanım ömrünün kısa olması nedeniyle kaynak israfına yol açacaktır.</a:t>
            </a:r>
            <a:endParaRPr lang="en-US" dirty="0"/>
          </a:p>
          <a:p>
            <a:r>
              <a:rPr lang="tr-TR" dirty="0" smtClean="0"/>
              <a:t>Ahşap </a:t>
            </a:r>
            <a:r>
              <a:rPr lang="tr-TR" dirty="0"/>
              <a:t>paletlerin standardizasyonuyla ilgili birçok ISO (Uluslararası Standardizasyon Örgütü)   ve   CEN   (Avrupa   Standardizasyon   Enstitüsü)   standardı   bulunmaktadır.   Bu standartlar;  palet  üretiminde  kullanılan  ham  maddenin  nem  oranı  ve  kalitesi,  paletlerin fiziksel dayanıklılığı, palet çivilerinin bükme rezistansının ölçülmesine yönelik deneyler, paletlerin bakım ve onarımı, palet boyutları, imalatı ve işaretlenmesi, palet </a:t>
            </a:r>
            <a:r>
              <a:rPr lang="tr-TR" dirty="0" err="1"/>
              <a:t>spesifikasyonları</a:t>
            </a:r>
            <a:r>
              <a:rPr lang="tr-TR" dirty="0"/>
              <a:t> gibi konuları kapsamaktadır. Kaliteli paletler, başlangıçta yüksek maliyetli görülse de düşük kaliteli olanlara göre onarım ve bakım işlemleri daha kolay yapılabilmekte ve kullanım ömrünün daha uzun olması nedeniyle de çok daha fazla sayıda taşımacılıkta kullanılabilmektedir. Sonuç olarak yüksek kaliteli paletlerin tercih edilmesinin, uzun vadede firmaların taşımacılık maliyetlerine olumlu yönde etkisi olacaktır</a:t>
            </a:r>
            <a:r>
              <a:rPr lang="tr-TR" dirty="0" smtClean="0"/>
              <a:t>.</a:t>
            </a:r>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0274" y="1654972"/>
            <a:ext cx="3968949" cy="385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63776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352023"/>
            <a:ext cx="8596668" cy="1320800"/>
          </a:xfrm>
        </p:spPr>
        <p:txBody>
          <a:bodyPr>
            <a:normAutofit/>
          </a:bodyPr>
          <a:lstStyle/>
          <a:p>
            <a:r>
              <a:rPr lang="tr-TR" b="1" dirty="0"/>
              <a:t>1.3.1. Avrupa’da Standardizasyon </a:t>
            </a:r>
            <a:r>
              <a:rPr lang="tr-TR" b="1" dirty="0" smtClean="0"/>
              <a:t>Uygulamaları</a:t>
            </a:r>
            <a:endParaRPr lang="en-US" dirty="0"/>
          </a:p>
        </p:txBody>
      </p:sp>
      <p:sp>
        <p:nvSpPr>
          <p:cNvPr id="3" name="İçerik Yer Tutucusu 2"/>
          <p:cNvSpPr>
            <a:spLocks noGrp="1"/>
          </p:cNvSpPr>
          <p:nvPr>
            <p:ph idx="1"/>
          </p:nvPr>
        </p:nvSpPr>
        <p:spPr>
          <a:xfrm>
            <a:off x="677334" y="1672823"/>
            <a:ext cx="5581798" cy="4697411"/>
          </a:xfrm>
        </p:spPr>
        <p:txBody>
          <a:bodyPr>
            <a:normAutofit/>
          </a:bodyPr>
          <a:lstStyle/>
          <a:p>
            <a:r>
              <a:rPr lang="tr-TR" dirty="0"/>
              <a:t>Avrupa ülkeleri zamanla paletlerde standardizasyona giderek ölçü, kalite, malzeme cinsi  ve  nem oranı,  kullanılan  çivi  vb.  özelliklerini saptamışlar  ve  bu standartlara  göre paletler </a:t>
            </a:r>
            <a:r>
              <a:rPr lang="tr-TR" b="1" dirty="0" err="1"/>
              <a:t>Europalet</a:t>
            </a:r>
            <a:r>
              <a:rPr lang="tr-TR" b="1" dirty="0"/>
              <a:t> </a:t>
            </a:r>
            <a:r>
              <a:rPr lang="tr-TR" dirty="0"/>
              <a:t>olarak anılmaya başlamıştır. </a:t>
            </a:r>
            <a:r>
              <a:rPr lang="tr-TR" dirty="0" err="1"/>
              <a:t>Europalet</a:t>
            </a:r>
            <a:r>
              <a:rPr lang="tr-TR" dirty="0"/>
              <a:t> ile ilgili standart numarası </a:t>
            </a:r>
            <a:r>
              <a:rPr lang="tr-TR" dirty="0" smtClean="0"/>
              <a:t>UIC</a:t>
            </a:r>
            <a:r>
              <a:rPr lang="tr-TR" dirty="0"/>
              <a:t> </a:t>
            </a:r>
            <a:r>
              <a:rPr lang="tr-TR" dirty="0" smtClean="0"/>
              <a:t>435-2V’dir</a:t>
            </a:r>
            <a:r>
              <a:rPr lang="tr-TR" dirty="0"/>
              <a:t>.</a:t>
            </a:r>
            <a:endParaRPr lang="en-US" dirty="0"/>
          </a:p>
          <a:p>
            <a:r>
              <a:rPr lang="tr-TR" dirty="0" smtClean="0"/>
              <a:t>Amerika</a:t>
            </a:r>
            <a:r>
              <a:rPr lang="tr-TR" dirty="0"/>
              <a:t>, Kanada ve Meksika’da palet standartları ise Avrupa standartlarından değişiktir. Bu ülkelerde paletlerin 7CFR 319.40 standardına uygun olması istenmektedir.</a:t>
            </a:r>
            <a:endParaRPr lang="en-US" dirty="0"/>
          </a:p>
          <a:p>
            <a:r>
              <a:rPr lang="tr-TR" dirty="0" smtClean="0"/>
              <a:t>Avrupa </a:t>
            </a:r>
            <a:r>
              <a:rPr lang="tr-TR" dirty="0"/>
              <a:t>ve Amerika standartları arasındaki en büyük fark paletlerin ölçüsüdür. </a:t>
            </a:r>
            <a:r>
              <a:rPr lang="tr-TR" dirty="0" err="1"/>
              <a:t>Europalet</a:t>
            </a:r>
            <a:r>
              <a:rPr lang="tr-TR" dirty="0"/>
              <a:t> ölçüleri 80 cm x 120 cm iken Amerika standardında ölçü 100 cm x 120 cm’dir</a:t>
            </a:r>
            <a:r>
              <a:rPr lang="tr-TR" dirty="0" smtClean="0"/>
              <a:t>.</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9132" y="2284949"/>
            <a:ext cx="5886510" cy="2737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7392905" y="5265554"/>
            <a:ext cx="3618963" cy="369332"/>
          </a:xfrm>
          <a:prstGeom prst="rect">
            <a:avLst/>
          </a:prstGeom>
          <a:noFill/>
        </p:spPr>
        <p:txBody>
          <a:bodyPr wrap="square" rtlCol="0">
            <a:spAutoFit/>
          </a:bodyPr>
          <a:lstStyle/>
          <a:p>
            <a:pPr algn="ctr"/>
            <a:r>
              <a:rPr lang="tr-TR" b="1" dirty="0"/>
              <a:t>100 cm x 120 cm </a:t>
            </a:r>
            <a:r>
              <a:rPr lang="tr-TR" b="1" dirty="0" err="1"/>
              <a:t>Europalet</a:t>
            </a:r>
            <a:endParaRPr lang="en-US" dirty="0"/>
          </a:p>
        </p:txBody>
      </p:sp>
    </p:spTree>
    <p:extLst>
      <p:ext uri="{BB962C8B-B14F-4D97-AF65-F5344CB8AC3E}">
        <p14:creationId xmlns:p14="http://schemas.microsoft.com/office/powerpoint/2010/main" val="319434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r>
              <a:rPr lang="tr-TR" dirty="0"/>
              <a:t>Standart dışı palet ile </a:t>
            </a:r>
            <a:r>
              <a:rPr lang="tr-TR" dirty="0" err="1"/>
              <a:t>Europaletin</a:t>
            </a:r>
            <a:r>
              <a:rPr lang="tr-TR" dirty="0"/>
              <a:t> boyut, kalınlık ve ortalama ömür süreleri aşağıda karşılaştırmalı olarak gösterilmektedir. </a:t>
            </a:r>
            <a:r>
              <a:rPr lang="tr-TR" dirty="0" err="1"/>
              <a:t>Europaletin</a:t>
            </a:r>
            <a:r>
              <a:rPr lang="tr-TR" dirty="0"/>
              <a:t> maliyeti, standart dışı paletlere göre çok daha düşüktür.</a:t>
            </a:r>
            <a:endParaRPr lang="en-US" dirty="0"/>
          </a:p>
          <a:p>
            <a:endParaRPr lang="en-US" dirty="0"/>
          </a:p>
        </p:txBody>
      </p:sp>
      <p:graphicFrame>
        <p:nvGraphicFramePr>
          <p:cNvPr id="4" name="Tablo 3"/>
          <p:cNvGraphicFramePr>
            <a:graphicFrameLocks noGrp="1"/>
          </p:cNvGraphicFramePr>
          <p:nvPr>
            <p:extLst>
              <p:ext uri="{D42A27DB-BD31-4B8C-83A1-F6EECF244321}">
                <p14:modId xmlns:p14="http://schemas.microsoft.com/office/powerpoint/2010/main" val="2611893708"/>
              </p:ext>
            </p:extLst>
          </p:nvPr>
        </p:nvGraphicFramePr>
        <p:xfrm>
          <a:off x="1053206" y="3720443"/>
          <a:ext cx="8127999" cy="1483360"/>
        </p:xfrm>
        <a:graphic>
          <a:graphicData uri="http://schemas.openxmlformats.org/drawingml/2006/table">
            <a:tbl>
              <a:tblPr firstRow="1" bandRow="1">
                <a:tableStyleId>{5C22544A-7EE6-4342-B048-85BDC9FD1C3A}</a:tableStyleId>
              </a:tblPr>
              <a:tblGrid>
                <a:gridCol w="3029397"/>
                <a:gridCol w="2389269"/>
                <a:gridCol w="2709333"/>
              </a:tblGrid>
              <a:tr h="370840">
                <a:tc>
                  <a:txBody>
                    <a:bodyPr/>
                    <a:lstStyle/>
                    <a:p>
                      <a:pPr algn="ctr"/>
                      <a:endParaRPr lang="en-US" dirty="0"/>
                    </a:p>
                  </a:txBody>
                  <a:tcPr anchor="ctr"/>
                </a:tc>
                <a:tc>
                  <a:txBody>
                    <a:bodyPr/>
                    <a:lstStyle/>
                    <a:p>
                      <a:pPr algn="ctr"/>
                      <a:r>
                        <a:rPr lang="tr-TR" dirty="0" smtClean="0"/>
                        <a:t>Standart</a:t>
                      </a:r>
                      <a:r>
                        <a:rPr lang="tr-TR" baseline="0" dirty="0" smtClean="0"/>
                        <a:t> Dışı Palet</a:t>
                      </a:r>
                      <a:endParaRPr lang="en-US" dirty="0"/>
                    </a:p>
                  </a:txBody>
                  <a:tcPr anchor="ctr"/>
                </a:tc>
                <a:tc>
                  <a:txBody>
                    <a:bodyPr/>
                    <a:lstStyle/>
                    <a:p>
                      <a:pPr algn="ctr"/>
                      <a:r>
                        <a:rPr lang="tr-TR" dirty="0" err="1" smtClean="0"/>
                        <a:t>Europalet</a:t>
                      </a:r>
                      <a:endParaRPr lang="en-US" dirty="0"/>
                    </a:p>
                  </a:txBody>
                  <a:tcPr anchor="ctr"/>
                </a:tc>
              </a:tr>
              <a:tr h="370840">
                <a:tc>
                  <a:txBody>
                    <a:bodyPr/>
                    <a:lstStyle/>
                    <a:p>
                      <a:pPr algn="ctr"/>
                      <a:r>
                        <a:rPr lang="tr-TR" dirty="0" smtClean="0"/>
                        <a:t>Palet Boyutu</a:t>
                      </a:r>
                      <a:endParaRPr lang="en-US" dirty="0"/>
                    </a:p>
                  </a:txBody>
                  <a:tcPr anchor="ctr"/>
                </a:tc>
                <a:tc>
                  <a:txBody>
                    <a:bodyPr/>
                    <a:lstStyle/>
                    <a:p>
                      <a:pPr algn="ctr"/>
                      <a:r>
                        <a:rPr lang="tr-TR" dirty="0" smtClean="0"/>
                        <a:t>80 x 120 cm</a:t>
                      </a:r>
                      <a:endParaRPr lang="en-US"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tr-TR" dirty="0" smtClean="0"/>
                        <a:t>80 x 120 cm</a:t>
                      </a:r>
                      <a:endParaRPr lang="en-US" dirty="0" smtClean="0"/>
                    </a:p>
                  </a:txBody>
                  <a:tcPr anchor="ctr"/>
                </a:tc>
              </a:tr>
              <a:tr h="370840">
                <a:tc>
                  <a:txBody>
                    <a:bodyPr/>
                    <a:lstStyle/>
                    <a:p>
                      <a:pPr algn="ctr"/>
                      <a:r>
                        <a:rPr lang="tr-TR" dirty="0" smtClean="0"/>
                        <a:t>Güverte Tahta Kalınlığı</a:t>
                      </a:r>
                      <a:endParaRPr lang="en-US" dirty="0"/>
                    </a:p>
                  </a:txBody>
                  <a:tcPr anchor="ctr"/>
                </a:tc>
                <a:tc>
                  <a:txBody>
                    <a:bodyPr/>
                    <a:lstStyle/>
                    <a:p>
                      <a:pPr algn="ctr"/>
                      <a:r>
                        <a:rPr lang="tr-TR" dirty="0" smtClean="0"/>
                        <a:t>18 mm</a:t>
                      </a:r>
                      <a:endParaRPr lang="en-US" dirty="0"/>
                    </a:p>
                  </a:txBody>
                  <a:tcPr anchor="ctr"/>
                </a:tc>
                <a:tc>
                  <a:txBody>
                    <a:bodyPr/>
                    <a:lstStyle/>
                    <a:p>
                      <a:pPr algn="ctr"/>
                      <a:r>
                        <a:rPr lang="tr-TR" dirty="0" smtClean="0"/>
                        <a:t>22 mm</a:t>
                      </a:r>
                      <a:endParaRPr lang="en-US" dirty="0"/>
                    </a:p>
                  </a:txBody>
                  <a:tcPr anchor="ctr"/>
                </a:tc>
              </a:tr>
              <a:tr h="370840">
                <a:tc>
                  <a:txBody>
                    <a:bodyPr/>
                    <a:lstStyle/>
                    <a:p>
                      <a:pPr algn="ctr"/>
                      <a:r>
                        <a:rPr lang="tr-TR" dirty="0" smtClean="0"/>
                        <a:t>Ortalama Ekonomik</a:t>
                      </a:r>
                      <a:r>
                        <a:rPr lang="tr-TR" baseline="0" dirty="0" smtClean="0"/>
                        <a:t> Ömrü</a:t>
                      </a:r>
                      <a:endParaRPr lang="en-US" dirty="0"/>
                    </a:p>
                  </a:txBody>
                  <a:tcPr anchor="ctr"/>
                </a:tc>
                <a:tc>
                  <a:txBody>
                    <a:bodyPr/>
                    <a:lstStyle/>
                    <a:p>
                      <a:pPr algn="ctr"/>
                      <a:r>
                        <a:rPr lang="tr-TR" dirty="0" smtClean="0"/>
                        <a:t>12 seyahat</a:t>
                      </a:r>
                      <a:endParaRPr lang="en-US" dirty="0"/>
                    </a:p>
                  </a:txBody>
                  <a:tcPr anchor="ctr"/>
                </a:tc>
                <a:tc>
                  <a:txBody>
                    <a:bodyPr/>
                    <a:lstStyle/>
                    <a:p>
                      <a:pPr algn="ctr"/>
                      <a:r>
                        <a:rPr lang="tr-TR" dirty="0" smtClean="0"/>
                        <a:t>66 seyahat</a:t>
                      </a:r>
                      <a:endParaRPr lang="en-US" dirty="0"/>
                    </a:p>
                  </a:txBody>
                  <a:tcPr anchor="ctr"/>
                </a:tc>
              </a:tr>
            </a:tbl>
          </a:graphicData>
        </a:graphic>
      </p:graphicFrame>
      <p:sp>
        <p:nvSpPr>
          <p:cNvPr id="5" name="Metin kutusu 4"/>
          <p:cNvSpPr txBox="1"/>
          <p:nvPr/>
        </p:nvSpPr>
        <p:spPr>
          <a:xfrm>
            <a:off x="3464417" y="5395031"/>
            <a:ext cx="3515932" cy="369332"/>
          </a:xfrm>
          <a:prstGeom prst="rect">
            <a:avLst/>
          </a:prstGeom>
          <a:noFill/>
        </p:spPr>
        <p:txBody>
          <a:bodyPr wrap="square" rtlCol="0">
            <a:spAutoFit/>
          </a:bodyPr>
          <a:lstStyle/>
          <a:p>
            <a:pPr algn="ctr"/>
            <a:r>
              <a:rPr lang="tr-TR" b="1" dirty="0"/>
              <a:t>Palet </a:t>
            </a:r>
            <a:r>
              <a:rPr lang="tr-TR" b="1" dirty="0" smtClean="0"/>
              <a:t>karşılaştırmaları</a:t>
            </a:r>
            <a:endParaRPr lang="en-US" dirty="0"/>
          </a:p>
        </p:txBody>
      </p:sp>
    </p:spTree>
    <p:extLst>
      <p:ext uri="{BB962C8B-B14F-4D97-AF65-F5344CB8AC3E}">
        <p14:creationId xmlns:p14="http://schemas.microsoft.com/office/powerpoint/2010/main" val="120874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25819" y="306031"/>
            <a:ext cx="8596668" cy="3880773"/>
          </a:xfrm>
        </p:spPr>
        <p:txBody>
          <a:bodyPr/>
          <a:lstStyle/>
          <a:p>
            <a:r>
              <a:rPr lang="tr-TR" dirty="0"/>
              <a:t>AB ülkeleri, özellikle Doğu Avrupa ülkelerinin </a:t>
            </a:r>
            <a:r>
              <a:rPr lang="tr-TR" dirty="0" err="1"/>
              <a:t>Europalet</a:t>
            </a:r>
            <a:r>
              <a:rPr lang="tr-TR" dirty="0"/>
              <a:t> üretimine geçmesi ve standarda  aykırı  paletleri  </a:t>
            </a:r>
            <a:r>
              <a:rPr lang="tr-TR" dirty="0" err="1"/>
              <a:t>Europalet</a:t>
            </a:r>
            <a:r>
              <a:rPr lang="tr-TR" dirty="0"/>
              <a:t>  olarak  piyasaya  sürmesi  üzerine  Avrupa  </a:t>
            </a:r>
            <a:r>
              <a:rPr lang="tr-TR" dirty="0" err="1"/>
              <a:t>Paletçiler</a:t>
            </a:r>
            <a:r>
              <a:rPr lang="tr-TR" dirty="0"/>
              <a:t> Derneği (EPAL)’</a:t>
            </a:r>
            <a:r>
              <a:rPr lang="tr-TR" dirty="0" err="1"/>
              <a:t>ni</a:t>
            </a:r>
            <a:r>
              <a:rPr lang="tr-TR" dirty="0"/>
              <a:t>   kurmuşlardır. EPAL, </a:t>
            </a:r>
            <a:r>
              <a:rPr lang="tr-TR" dirty="0" err="1"/>
              <a:t>Europalet</a:t>
            </a:r>
            <a:r>
              <a:rPr lang="tr-TR" dirty="0"/>
              <a:t> standardına uygun paletlere EPAL damgası vurulması için palet üreticilerine yetki veren ve bu yetkinin doğru kullanımını denetleyen özel statüde bir kuruluştur. Avusturya, Fransa, İsveç, İngiltere, Almanya, Slovakya, Slovenya gibi dış ticaretimizin önemli düzeyde olduğu ülkeler EPAL üyesidir.</a:t>
            </a:r>
            <a:endParaRPr lang="en-US" dirty="0"/>
          </a:p>
          <a:p>
            <a:r>
              <a:rPr lang="tr-TR" dirty="0"/>
              <a:t/>
            </a:r>
            <a:br>
              <a:rPr lang="tr-TR" dirty="0"/>
            </a:br>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0424" y="2416874"/>
            <a:ext cx="4609925" cy="353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284468" y="5974481"/>
            <a:ext cx="2781836" cy="369332"/>
          </a:xfrm>
          <a:prstGeom prst="rect">
            <a:avLst/>
          </a:prstGeom>
          <a:noFill/>
        </p:spPr>
        <p:txBody>
          <a:bodyPr wrap="square" rtlCol="0">
            <a:spAutoFit/>
          </a:bodyPr>
          <a:lstStyle/>
          <a:p>
            <a:pPr algn="ctr"/>
            <a:r>
              <a:rPr lang="tr-TR" b="1" dirty="0" smtClean="0"/>
              <a:t>EPAL damgası</a:t>
            </a:r>
            <a:endParaRPr lang="en-US" dirty="0"/>
          </a:p>
        </p:txBody>
      </p:sp>
    </p:spTree>
    <p:extLst>
      <p:ext uri="{BB962C8B-B14F-4D97-AF65-F5344CB8AC3E}">
        <p14:creationId xmlns:p14="http://schemas.microsoft.com/office/powerpoint/2010/main" val="9948170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436" y="1702777"/>
            <a:ext cx="8496506" cy="407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441646" y="5902219"/>
            <a:ext cx="3606085" cy="369332"/>
          </a:xfrm>
          <a:prstGeom prst="rect">
            <a:avLst/>
          </a:prstGeom>
          <a:noFill/>
        </p:spPr>
        <p:txBody>
          <a:bodyPr wrap="square" rtlCol="0">
            <a:spAutoFit/>
          </a:bodyPr>
          <a:lstStyle/>
          <a:p>
            <a:pPr algn="ctr"/>
            <a:r>
              <a:rPr lang="tr-TR" b="1" dirty="0" smtClean="0"/>
              <a:t>Palet </a:t>
            </a:r>
            <a:r>
              <a:rPr lang="tr-TR" b="1" dirty="0"/>
              <a:t>üzerinde EPAL damgası</a:t>
            </a:r>
            <a:endParaRPr lang="en-US" dirty="0"/>
          </a:p>
        </p:txBody>
      </p:sp>
    </p:spTree>
    <p:extLst>
      <p:ext uri="{BB962C8B-B14F-4D97-AF65-F5344CB8AC3E}">
        <p14:creationId xmlns:p14="http://schemas.microsoft.com/office/powerpoint/2010/main" val="1510728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a:t>EPAL paletin özellikleri aşağıda belirtilmektedir</a:t>
            </a:r>
            <a:r>
              <a:rPr lang="tr-TR" dirty="0" smtClean="0"/>
              <a:t>:</a:t>
            </a:r>
            <a:endParaRPr lang="en-US" dirty="0"/>
          </a:p>
        </p:txBody>
      </p:sp>
      <p:sp>
        <p:nvSpPr>
          <p:cNvPr id="3" name="İçerik Yer Tutucusu 2"/>
          <p:cNvSpPr>
            <a:spLocks noGrp="1"/>
          </p:cNvSpPr>
          <p:nvPr>
            <p:ph idx="1"/>
          </p:nvPr>
        </p:nvSpPr>
        <p:spPr/>
        <p:txBody>
          <a:bodyPr/>
          <a:lstStyle/>
          <a:p>
            <a:r>
              <a:rPr lang="tr-TR" dirty="0" smtClean="0"/>
              <a:t>Paletin </a:t>
            </a:r>
            <a:r>
              <a:rPr lang="tr-TR" dirty="0"/>
              <a:t>uzun kenarındaki sol takozun üzerinde, ilk üreten ülkenin demir yolu işletmesinin (</a:t>
            </a:r>
            <a:r>
              <a:rPr lang="tr-TR" dirty="0" err="1"/>
              <a:t>Europalet</a:t>
            </a:r>
            <a:r>
              <a:rPr lang="tr-TR" dirty="0"/>
              <a:t> üretim lisansını veren demir yolu kuruluşunun) sembolü bulunur.</a:t>
            </a:r>
            <a:endParaRPr lang="en-US" dirty="0"/>
          </a:p>
          <a:p>
            <a:r>
              <a:rPr lang="tr-TR" dirty="0" smtClean="0"/>
              <a:t>Sağ </a:t>
            </a:r>
            <a:r>
              <a:rPr lang="tr-TR" dirty="0"/>
              <a:t>takozun üzerinde, paletin geri dönüşüm ve tamir edilebilirliğinin garantisi olan “EUR” damgası bulunur.</a:t>
            </a:r>
            <a:endParaRPr lang="en-US" dirty="0"/>
          </a:p>
          <a:p>
            <a:r>
              <a:rPr lang="tr-TR" dirty="0" smtClean="0"/>
              <a:t>Orta </a:t>
            </a:r>
            <a:r>
              <a:rPr lang="tr-TR" dirty="0"/>
              <a:t>takozun üzerinde, Avrupa Palet Birliğinin Sembolü (EPAL), </a:t>
            </a:r>
            <a:r>
              <a:rPr lang="tr-TR" dirty="0" smtClean="0"/>
              <a:t>üretildiği</a:t>
            </a:r>
            <a:r>
              <a:rPr lang="tr-TR" dirty="0"/>
              <a:t> </a:t>
            </a:r>
            <a:r>
              <a:rPr lang="tr-TR" dirty="0" smtClean="0"/>
              <a:t>ülkenin </a:t>
            </a:r>
            <a:r>
              <a:rPr lang="tr-TR" dirty="0"/>
              <a:t>kodu, üretici firmanın kodu, üretim tarihi (yıl/ay) bulunur.</a:t>
            </a:r>
            <a:endParaRPr lang="en-US" dirty="0"/>
          </a:p>
          <a:p>
            <a:endParaRPr lang="en-US" dirty="0"/>
          </a:p>
        </p:txBody>
      </p:sp>
    </p:spTree>
    <p:extLst>
      <p:ext uri="{BB962C8B-B14F-4D97-AF65-F5344CB8AC3E}">
        <p14:creationId xmlns:p14="http://schemas.microsoft.com/office/powerpoint/2010/main" val="5543042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EPAL paletin özellikleri aşağıda belirtilmektedir:</a:t>
            </a:r>
            <a:endParaRPr lang="en-US" dirty="0"/>
          </a:p>
        </p:txBody>
      </p:sp>
      <p:sp>
        <p:nvSpPr>
          <p:cNvPr id="3" name="İçerik Yer Tutucusu 2"/>
          <p:cNvSpPr>
            <a:spLocks noGrp="1"/>
          </p:cNvSpPr>
          <p:nvPr>
            <p:ph idx="1"/>
          </p:nvPr>
        </p:nvSpPr>
        <p:spPr/>
        <p:txBody>
          <a:bodyPr>
            <a:normAutofit lnSpcReduction="10000"/>
          </a:bodyPr>
          <a:lstStyle/>
          <a:p>
            <a:r>
              <a:rPr lang="tr-TR" dirty="0"/>
              <a:t>Avrupa Birliği (AB) ülkeleri maliyet, çevre koruması vb. unsurları dikkate alarak </a:t>
            </a:r>
            <a:r>
              <a:rPr lang="tr-TR" dirty="0" smtClean="0"/>
              <a:t>aynı</a:t>
            </a:r>
            <a:r>
              <a:rPr lang="tr-TR" dirty="0"/>
              <a:t> </a:t>
            </a:r>
            <a:r>
              <a:rPr lang="tr-TR" dirty="0" smtClean="0"/>
              <a:t>paletleri </a:t>
            </a:r>
            <a:r>
              <a:rPr lang="tr-TR" dirty="0"/>
              <a:t>defalarca kullanmak üzere Avrupa Palet </a:t>
            </a:r>
            <a:r>
              <a:rPr lang="tr-TR" dirty="0" err="1"/>
              <a:t>Havuzu’nu</a:t>
            </a:r>
            <a:r>
              <a:rPr lang="tr-TR" dirty="0"/>
              <a:t> oluşturmuşlardır. </a:t>
            </a:r>
            <a:r>
              <a:rPr lang="tr-TR" dirty="0" smtClean="0"/>
              <a:t>Kullanılan</a:t>
            </a:r>
            <a:r>
              <a:rPr lang="tr-TR" dirty="0"/>
              <a:t> </a:t>
            </a:r>
            <a:r>
              <a:rPr lang="tr-TR" dirty="0" smtClean="0"/>
              <a:t>paletler </a:t>
            </a:r>
            <a:r>
              <a:rPr lang="tr-TR" dirty="0"/>
              <a:t>ikinci el fiyatında palet havuzuna satılmakta, burada tamir edilmekte ve bakımları yapıldıktan sonra da ihtiyacı olanlara tekrar satılmaktadır. Türkiye, Avrupa Palet </a:t>
            </a:r>
            <a:r>
              <a:rPr lang="tr-TR" dirty="0" err="1"/>
              <a:t>Havuzu’na</a:t>
            </a:r>
            <a:r>
              <a:rPr lang="tr-TR" dirty="0"/>
              <a:t> üye değildir.</a:t>
            </a:r>
            <a:endParaRPr lang="en-US" dirty="0"/>
          </a:p>
          <a:p>
            <a:r>
              <a:rPr lang="tr-TR" dirty="0"/>
              <a:t>EPAL </a:t>
            </a:r>
            <a:r>
              <a:rPr lang="tr-TR" dirty="0" err="1"/>
              <a:t>Europalet</a:t>
            </a:r>
            <a:r>
              <a:rPr lang="tr-TR" dirty="0"/>
              <a:t> sisteminin ülkemizde de yerleşmesi için T.C. Devlet Demir Yolları (TCDD), İhracatçı Birlikleri, Türk Standartları Enstitüsü (TSE) vb. kuruluşların çalışmaları devam etmektedir. Bazı palet üreticisi işletmeler, EPAL ile temasa geçerek </a:t>
            </a:r>
            <a:r>
              <a:rPr lang="tr-TR" dirty="0" err="1"/>
              <a:t>Europalet</a:t>
            </a:r>
            <a:r>
              <a:rPr lang="tr-TR" dirty="0"/>
              <a:t> ve EPAL damgasını kullanma yetkisini almıştır. Ancak paletlere bu damgayı vurmanın karşılığında da bir ücret ödemektedir. </a:t>
            </a:r>
            <a:r>
              <a:rPr lang="tr-TR" dirty="0" err="1"/>
              <a:t>Europalet</a:t>
            </a:r>
            <a:r>
              <a:rPr lang="tr-TR" dirty="0"/>
              <a:t> sisteminin ülkemizde uygulanmaması, gelişmiş ülkeler karşısında uğranılan prestij ve imaj kaybının yanı sıra maliyeti daha yüksek olan   standart   dışı   paletlerin   kullanılması,   ülke   ekonomisinde   önemli   kayıplara   yol açmaktadır</a:t>
            </a:r>
            <a:r>
              <a:rPr lang="tr-TR" dirty="0" smtClean="0"/>
              <a:t>.</a:t>
            </a:r>
            <a:endParaRPr lang="en-US" dirty="0"/>
          </a:p>
        </p:txBody>
      </p:sp>
    </p:spTree>
    <p:extLst>
      <p:ext uri="{BB962C8B-B14F-4D97-AF65-F5344CB8AC3E}">
        <p14:creationId xmlns:p14="http://schemas.microsoft.com/office/powerpoint/2010/main" val="2538658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1.1. Palet Hakkında Genel Bilgi</a:t>
            </a:r>
            <a:endParaRPr lang="en-US" dirty="0"/>
          </a:p>
        </p:txBody>
      </p:sp>
      <p:sp>
        <p:nvSpPr>
          <p:cNvPr id="3" name="İçerik Yer Tutucusu 2"/>
          <p:cNvSpPr>
            <a:spLocks noGrp="1"/>
          </p:cNvSpPr>
          <p:nvPr>
            <p:ph idx="1"/>
          </p:nvPr>
        </p:nvSpPr>
        <p:spPr/>
        <p:txBody>
          <a:bodyPr>
            <a:normAutofit fontScale="85000" lnSpcReduction="10000"/>
          </a:bodyPr>
          <a:lstStyle/>
          <a:p>
            <a:r>
              <a:rPr lang="tr-TR" dirty="0"/>
              <a:t>Teorik olarak birim yük büyüklüğü, taşıma işleminin verimini olumlu yönde etkiler. Bu şartı sağlayacak araçların geliştirilmesine son yıllarda büyük önem verilmiştir. Tüm taşımacılık endüstrisinde devrim yaratan bu araçlar, sağladıkları ekonomik avantajlara oranla son derece basittir. Ortaya çıkışları sadece yukarıdaki prensibi uygulamaya çalışmanın bir sonucudur.</a:t>
            </a:r>
            <a:endParaRPr lang="en-US" dirty="0"/>
          </a:p>
          <a:p>
            <a:r>
              <a:rPr lang="tr-TR" dirty="0" smtClean="0"/>
              <a:t>Paletler</a:t>
            </a:r>
            <a:r>
              <a:rPr lang="tr-TR" dirty="0"/>
              <a:t>, doğrudan taşıma yapmaz. Fonksiyonları, taşınacak malzemenin belirli boyuttaki bir hacim içinde toplanmasını ve korunmasını sağlamaktan ibarettir.</a:t>
            </a:r>
            <a:endParaRPr lang="en-US" dirty="0"/>
          </a:p>
          <a:p>
            <a:r>
              <a:rPr lang="tr-TR" dirty="0" smtClean="0"/>
              <a:t>Paletler</a:t>
            </a:r>
            <a:r>
              <a:rPr lang="tr-TR" dirty="0"/>
              <a:t>, birçok kutuyu ve balyayı aynı anda taşımak için dizayn edilmiştir. Bir palet üzerindeki yük, istifli yük ile birleştirilmiş yük olarak adlandırılır.</a:t>
            </a:r>
            <a:endParaRPr lang="en-US" dirty="0"/>
          </a:p>
          <a:p>
            <a:r>
              <a:rPr lang="tr-TR" dirty="0" smtClean="0"/>
              <a:t>Paletler </a:t>
            </a:r>
            <a:r>
              <a:rPr lang="tr-TR" dirty="0"/>
              <a:t>genel olarak ağaçtan, çelikten veya plastikten yapılır. Ağaç paletler, birkaç kiriş üzerinde düz bir yüzey meydana getirecek şekilde imal edilir. Paletlerin toplam yüksekliği 10-15 cm kadardır. Bir palet iki yüzü arasında bulunan destek takozları, </a:t>
            </a:r>
            <a:r>
              <a:rPr lang="tr-TR" dirty="0" err="1"/>
              <a:t>forklift</a:t>
            </a:r>
            <a:r>
              <a:rPr lang="tr-TR" dirty="0"/>
              <a:t> çatallarının araya girmesini sağlar.</a:t>
            </a:r>
            <a:endParaRPr lang="en-US" dirty="0"/>
          </a:p>
          <a:p>
            <a:r>
              <a:rPr lang="tr-TR" dirty="0" smtClean="0"/>
              <a:t>Yükler</a:t>
            </a:r>
            <a:r>
              <a:rPr lang="tr-TR" dirty="0"/>
              <a:t>, palet üzerine malzemenin şekline ve cinsine göre belirli bir düzende yerleştirilir. Yüklü paletler, 5-8 metre yüksekliğe kadar üst üste konulabileceğinden malzemenin ezilmesine ve devrilmesine engel olacak biçimde konumlandırma yapılır.</a:t>
            </a:r>
            <a:endParaRPr lang="en-US" dirty="0"/>
          </a:p>
          <a:p>
            <a:endParaRPr lang="en-US" dirty="0"/>
          </a:p>
        </p:txBody>
      </p:sp>
    </p:spTree>
    <p:extLst>
      <p:ext uri="{BB962C8B-B14F-4D97-AF65-F5344CB8AC3E}">
        <p14:creationId xmlns:p14="http://schemas.microsoft.com/office/powerpoint/2010/main" val="32938360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7699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4332" y="370288"/>
            <a:ext cx="5948240" cy="5335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İçerik Yer Tutucusu 5"/>
          <p:cNvSpPr txBox="1">
            <a:spLocks noGrp="1"/>
          </p:cNvSpPr>
          <p:nvPr>
            <p:ph idx="1"/>
          </p:nvPr>
        </p:nvSpPr>
        <p:spPr>
          <a:xfrm>
            <a:off x="6964831" y="5945398"/>
            <a:ext cx="3727241" cy="369332"/>
          </a:xfrm>
          <a:prstGeom prst="rect">
            <a:avLst/>
          </a:prstGeom>
          <a:noFill/>
        </p:spPr>
        <p:txBody>
          <a:bodyPr wrap="square" rtlCol="0">
            <a:spAutoFit/>
          </a:bodyPr>
          <a:lstStyle/>
          <a:p>
            <a:pPr marL="0" indent="0" algn="ctr">
              <a:buNone/>
            </a:pPr>
            <a:r>
              <a:rPr lang="tr-TR" b="1" dirty="0" smtClean="0"/>
              <a:t>EUR </a:t>
            </a:r>
            <a:r>
              <a:rPr lang="tr-TR" b="1" dirty="0"/>
              <a:t>çam </a:t>
            </a:r>
            <a:r>
              <a:rPr lang="tr-TR" b="1" dirty="0" smtClean="0"/>
              <a:t>palet ve özellikleri</a:t>
            </a:r>
            <a:endParaRPr lang="en-US" dirty="0"/>
          </a:p>
        </p:txBody>
      </p:sp>
    </p:spTree>
    <p:extLst>
      <p:ext uri="{BB962C8B-B14F-4D97-AF65-F5344CB8AC3E}">
        <p14:creationId xmlns:p14="http://schemas.microsoft.com/office/powerpoint/2010/main" val="2936512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en-US"/>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6578077"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8077" y="1343951"/>
            <a:ext cx="5623588" cy="3683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4"/>
          <p:cNvSpPr txBox="1"/>
          <p:nvPr/>
        </p:nvSpPr>
        <p:spPr>
          <a:xfrm>
            <a:off x="7616020" y="5164427"/>
            <a:ext cx="3910572" cy="646331"/>
          </a:xfrm>
          <a:prstGeom prst="rect">
            <a:avLst/>
          </a:prstGeom>
          <a:noFill/>
        </p:spPr>
        <p:txBody>
          <a:bodyPr wrap="square" rtlCol="0">
            <a:spAutoFit/>
          </a:bodyPr>
          <a:lstStyle/>
          <a:p>
            <a:pPr algn="ctr"/>
            <a:r>
              <a:rPr lang="tr-TR" b="1" dirty="0" smtClean="0"/>
              <a:t>EUR </a:t>
            </a:r>
            <a:r>
              <a:rPr lang="tr-TR" b="1" dirty="0"/>
              <a:t>çam-kavak </a:t>
            </a:r>
            <a:r>
              <a:rPr lang="tr-TR" b="1" dirty="0" smtClean="0"/>
              <a:t>palet ve özellikleri</a:t>
            </a:r>
            <a:endParaRPr lang="en-US" dirty="0"/>
          </a:p>
          <a:p>
            <a:endParaRPr lang="en-US" dirty="0"/>
          </a:p>
        </p:txBody>
      </p:sp>
    </p:spTree>
    <p:extLst>
      <p:ext uri="{BB962C8B-B14F-4D97-AF65-F5344CB8AC3E}">
        <p14:creationId xmlns:p14="http://schemas.microsoft.com/office/powerpoint/2010/main" val="16192326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EPAL paletin özellikleri aşağıda belirtilmektedir:</a:t>
            </a:r>
            <a:endParaRPr lang="en-US" dirty="0"/>
          </a:p>
        </p:txBody>
      </p:sp>
      <p:sp>
        <p:nvSpPr>
          <p:cNvPr id="3" name="İçerik Yer Tutucusu 2"/>
          <p:cNvSpPr>
            <a:spLocks noGrp="1"/>
          </p:cNvSpPr>
          <p:nvPr>
            <p:ph idx="1"/>
          </p:nvPr>
        </p:nvSpPr>
        <p:spPr/>
        <p:txBody>
          <a:bodyPr/>
          <a:lstStyle/>
          <a:p>
            <a:r>
              <a:rPr lang="tr-TR" dirty="0"/>
              <a:t>UIC  435-2  normuna  uygun  olarak  üretilmesi  </a:t>
            </a:r>
            <a:r>
              <a:rPr lang="tr-TR" dirty="0" smtClean="0"/>
              <a:t>gereken </a:t>
            </a:r>
            <a:r>
              <a:rPr lang="tr-TR" dirty="0" err="1"/>
              <a:t>Europalet</a:t>
            </a:r>
            <a:r>
              <a:rPr lang="tr-TR" dirty="0"/>
              <a:t>,  dayanıklılığı nedeniyle uzun yıllar kullanılabilen ve yıprandığında da tamir edilebilen bir malzemeden yapılmış taşıma materyalidir. Maliyetleri azaltması ve doğa dostu bir ürün olması nedeniyle de giderek daha fazla tercih edilmektedir.</a:t>
            </a:r>
            <a:endParaRPr lang="en-US" dirty="0"/>
          </a:p>
          <a:p>
            <a:endParaRPr lang="en-US" dirty="0"/>
          </a:p>
        </p:txBody>
      </p:sp>
    </p:spTree>
    <p:extLst>
      <p:ext uri="{BB962C8B-B14F-4D97-AF65-F5344CB8AC3E}">
        <p14:creationId xmlns:p14="http://schemas.microsoft.com/office/powerpoint/2010/main" val="2993266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1.3.2. Standartlara Uymayan Paletlerde Karşılaşılan </a:t>
            </a:r>
            <a:r>
              <a:rPr lang="tr-TR" b="1" dirty="0" smtClean="0"/>
              <a:t>Problemler</a:t>
            </a:r>
            <a:endParaRPr lang="en-US" dirty="0"/>
          </a:p>
        </p:txBody>
      </p:sp>
      <p:sp>
        <p:nvSpPr>
          <p:cNvPr id="3" name="İçerik Yer Tutucusu 2"/>
          <p:cNvSpPr>
            <a:spLocks noGrp="1"/>
          </p:cNvSpPr>
          <p:nvPr>
            <p:ph idx="1"/>
          </p:nvPr>
        </p:nvSpPr>
        <p:spPr/>
        <p:txBody>
          <a:bodyPr/>
          <a:lstStyle/>
          <a:p>
            <a:r>
              <a:rPr lang="tr-TR" dirty="0"/>
              <a:t>Düşük kaliteli ve standartların altında imal edilen paletlerin kullanılması, sanayideki otomasyon sistemlerinde ortaya çıkan problemlerin önemli bir kısmını teşkil etmektedir.</a:t>
            </a:r>
            <a:endParaRPr lang="en-US" dirty="0"/>
          </a:p>
          <a:p>
            <a:r>
              <a:rPr lang="tr-TR" dirty="0" smtClean="0"/>
              <a:t>Yapılan  </a:t>
            </a:r>
            <a:r>
              <a:rPr lang="tr-TR" dirty="0"/>
              <a:t>bir  çalışma  göstermiştir  ki  ürün  zedelenmesi,  transport  maliyetinin  ve süresinin artması vb. arızaların sanayiye yıllık maliyeti 2 milyar dolar civarındadır.</a:t>
            </a:r>
            <a:endParaRPr lang="en-US" dirty="0"/>
          </a:p>
          <a:p>
            <a:endParaRPr lang="en-US" dirty="0"/>
          </a:p>
        </p:txBody>
      </p:sp>
    </p:spTree>
    <p:extLst>
      <p:ext uri="{BB962C8B-B14F-4D97-AF65-F5344CB8AC3E}">
        <p14:creationId xmlns:p14="http://schemas.microsoft.com/office/powerpoint/2010/main" val="29062745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1.3.2. Standartlara Uymayan Paletlerde Karşılaşılan Problemler</a:t>
            </a:r>
            <a:endParaRPr lang="en-US" dirty="0"/>
          </a:p>
        </p:txBody>
      </p:sp>
      <p:sp>
        <p:nvSpPr>
          <p:cNvPr id="3" name="İçerik Yer Tutucusu 2"/>
          <p:cNvSpPr>
            <a:spLocks noGrp="1"/>
          </p:cNvSpPr>
          <p:nvPr>
            <p:ph idx="1"/>
          </p:nvPr>
        </p:nvSpPr>
        <p:spPr/>
        <p:txBody>
          <a:bodyPr/>
          <a:lstStyle/>
          <a:p>
            <a:r>
              <a:rPr lang="tr-TR" dirty="0" smtClean="0"/>
              <a:t>Sistem </a:t>
            </a:r>
            <a:r>
              <a:rPr lang="tr-TR" dirty="0"/>
              <a:t>arızalarına sebep olan palet hataları</a:t>
            </a:r>
            <a:endParaRPr lang="en-US" dirty="0"/>
          </a:p>
          <a:p>
            <a:pPr marL="457200" lvl="1" indent="0">
              <a:buNone/>
            </a:pPr>
            <a:r>
              <a:rPr lang="tr-TR" dirty="0"/>
              <a:t>· </a:t>
            </a:r>
            <a:r>
              <a:rPr lang="tr-TR" dirty="0" smtClean="0"/>
              <a:t>Kırık </a:t>
            </a:r>
            <a:r>
              <a:rPr lang="tr-TR" dirty="0"/>
              <a:t>veya eksik tahtalar</a:t>
            </a:r>
            <a:endParaRPr lang="en-US" dirty="0"/>
          </a:p>
          <a:p>
            <a:pPr marL="457200" lvl="1" indent="0">
              <a:buNone/>
            </a:pPr>
            <a:r>
              <a:rPr lang="tr-TR" dirty="0" smtClean="0"/>
              <a:t>· Katlanma </a:t>
            </a:r>
            <a:r>
              <a:rPr lang="tr-TR" dirty="0"/>
              <a:t>ve çarpılma</a:t>
            </a:r>
            <a:endParaRPr lang="en-US" dirty="0"/>
          </a:p>
          <a:p>
            <a:pPr marL="457200" lvl="1" indent="0">
              <a:buNone/>
            </a:pPr>
            <a:r>
              <a:rPr lang="tr-TR" dirty="0"/>
              <a:t>· </a:t>
            </a:r>
            <a:r>
              <a:rPr lang="tr-TR" dirty="0" smtClean="0"/>
              <a:t>Hatalı </a:t>
            </a:r>
            <a:r>
              <a:rPr lang="tr-TR" dirty="0"/>
              <a:t>çakılmış veya ucu dışarı taşan çiviler</a:t>
            </a:r>
            <a:endParaRPr lang="en-US" dirty="0"/>
          </a:p>
          <a:p>
            <a:pPr marL="457200" lvl="1" indent="0">
              <a:buNone/>
            </a:pPr>
            <a:r>
              <a:rPr lang="tr-TR" dirty="0"/>
              <a:t>· </a:t>
            </a:r>
            <a:r>
              <a:rPr lang="tr-TR" dirty="0" smtClean="0"/>
              <a:t>Düşük </a:t>
            </a:r>
            <a:r>
              <a:rPr lang="tr-TR" dirty="0"/>
              <a:t>kaliteli veya çürük malzeme</a:t>
            </a:r>
            <a:endParaRPr lang="en-US" dirty="0"/>
          </a:p>
          <a:p>
            <a:pPr marL="457200" lvl="1" indent="0">
              <a:buNone/>
            </a:pPr>
            <a:r>
              <a:rPr lang="tr-TR" dirty="0"/>
              <a:t>· </a:t>
            </a:r>
            <a:r>
              <a:rPr lang="tr-TR" dirty="0" smtClean="0"/>
              <a:t>Boyut </a:t>
            </a:r>
            <a:r>
              <a:rPr lang="tr-TR" dirty="0"/>
              <a:t>sapmaları</a:t>
            </a:r>
            <a:endParaRPr lang="en-US" dirty="0"/>
          </a:p>
          <a:p>
            <a:endParaRPr lang="en-US" dirty="0"/>
          </a:p>
        </p:txBody>
      </p:sp>
    </p:spTree>
    <p:extLst>
      <p:ext uri="{BB962C8B-B14F-4D97-AF65-F5344CB8AC3E}">
        <p14:creationId xmlns:p14="http://schemas.microsoft.com/office/powerpoint/2010/main" val="42144307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1.3.2. Standartlara Uymayan Paletlerde Karşılaşılan Problemler</a:t>
            </a:r>
            <a:endParaRPr lang="en-US" dirty="0"/>
          </a:p>
        </p:txBody>
      </p:sp>
      <p:sp>
        <p:nvSpPr>
          <p:cNvPr id="3" name="İçerik Yer Tutucusu 2"/>
          <p:cNvSpPr>
            <a:spLocks noGrp="1"/>
          </p:cNvSpPr>
          <p:nvPr>
            <p:ph idx="1"/>
          </p:nvPr>
        </p:nvSpPr>
        <p:spPr>
          <a:xfrm>
            <a:off x="677334" y="2160589"/>
            <a:ext cx="8596668" cy="4562183"/>
          </a:xfrm>
        </p:spPr>
        <p:txBody>
          <a:bodyPr>
            <a:normAutofit fontScale="92500" lnSpcReduction="20000"/>
          </a:bodyPr>
          <a:lstStyle/>
          <a:p>
            <a:r>
              <a:rPr lang="tr-TR" dirty="0"/>
              <a:t>Günümüzün palet standartlarını sağlayabilmek için palet üretim yöntemlerinde, kayda değer ölçüde değişiklikler yapılmaktadır. Otomasyon sistemlerinde kuru ahşap paletler kullanılmalıdır. Kuru ahşap paletlerde katlanma tehlikesi yoktur. Ayrıca bu paletlerde çok daha geniş taşıma alanı mevcuttur. Fakat bu şartların sağlanabilmesi, kaliteli çivi kullanımı ve özenli bir montaj imkânı gerektirmektedir.</a:t>
            </a:r>
            <a:endParaRPr lang="en-US" dirty="0"/>
          </a:p>
          <a:p>
            <a:r>
              <a:rPr lang="tr-TR" dirty="0" smtClean="0"/>
              <a:t>İdeal </a:t>
            </a:r>
            <a:r>
              <a:rPr lang="tr-TR" dirty="0"/>
              <a:t>bir palet değiş tokuşunda nakliyesi yapılan mal, </a:t>
            </a:r>
            <a:r>
              <a:rPr lang="tr-TR" dirty="0" err="1"/>
              <a:t>paletlenmiş</a:t>
            </a:r>
            <a:r>
              <a:rPr lang="tr-TR" dirty="0"/>
              <a:t> olarak satıcıdan alıcıya gönderilir. Alıcı, satıcıya mallarla beraber gelen paletlerin kalitesinde gelen palet sayısında palet gönderir.</a:t>
            </a:r>
            <a:endParaRPr lang="en-US" dirty="0"/>
          </a:p>
          <a:p>
            <a:r>
              <a:rPr lang="tr-TR" dirty="0" err="1" smtClean="0"/>
              <a:t>Kooperasyon</a:t>
            </a:r>
            <a:r>
              <a:rPr lang="tr-TR" dirty="0" smtClean="0"/>
              <a:t> </a:t>
            </a:r>
            <a:r>
              <a:rPr lang="tr-TR" dirty="0"/>
              <a:t>bozukluğu ve/veya firmaların sorumsuzlukları sonucunda bu değiş </a:t>
            </a:r>
            <a:r>
              <a:rPr lang="tr-TR" dirty="0" smtClean="0"/>
              <a:t>tokuş</a:t>
            </a:r>
            <a:r>
              <a:rPr lang="tr-TR" dirty="0"/>
              <a:t> </a:t>
            </a:r>
            <a:r>
              <a:rPr lang="tr-TR" dirty="0" smtClean="0"/>
              <a:t>olayında </a:t>
            </a:r>
            <a:r>
              <a:rPr lang="tr-TR" dirty="0"/>
              <a:t>sorunlar yaşanabilir.</a:t>
            </a:r>
            <a:endParaRPr lang="en-US" dirty="0"/>
          </a:p>
          <a:p>
            <a:r>
              <a:rPr lang="tr-TR" dirty="0" err="1" smtClean="0"/>
              <a:t>Paletlenmiş</a:t>
            </a:r>
            <a:r>
              <a:rPr lang="tr-TR" dirty="0" smtClean="0"/>
              <a:t> </a:t>
            </a:r>
            <a:r>
              <a:rPr lang="tr-TR" dirty="0"/>
              <a:t>malı satan satıcının, kendisine aynı kalitede palet gönderilmesi konusunda hiçbir sigortası yoktur.</a:t>
            </a:r>
            <a:endParaRPr lang="en-US" dirty="0"/>
          </a:p>
          <a:p>
            <a:r>
              <a:rPr lang="tr-TR" dirty="0" smtClean="0"/>
              <a:t>Bu </a:t>
            </a:r>
            <a:r>
              <a:rPr lang="tr-TR" dirty="0"/>
              <a:t>hoş olmayan durumu yok etmek ve paletlerin yarattığı masrafları düşürmek için sabit   fiyatlı   kiralık   palet   kullanımı   gerçekleştirilmektedir.   Üretici   firma,   mallarını </a:t>
            </a:r>
            <a:r>
              <a:rPr lang="tr-TR" dirty="0" err="1"/>
              <a:t>paletlemede</a:t>
            </a:r>
            <a:r>
              <a:rPr lang="tr-TR" dirty="0"/>
              <a:t> kullandığı paletleri kiraladığı aracı firmaya, paletlerin kirasını öder ve malını sattığı alıcı firmaya, malın fiyatına paletlerin depozitosunu da ekleyerek bir fiyat verir. Alıcı firma, malı aldıktan sonra elindeki paletleri aracı firmaya iade ederek paletlerin depozitosunu alır. Aracı firma da geri aldığı paletlerini tekrar kullanıma hazırlar</a:t>
            </a:r>
            <a:r>
              <a:rPr lang="tr-TR" dirty="0" smtClean="0"/>
              <a:t>.</a:t>
            </a:r>
            <a:endParaRPr lang="en-US" dirty="0"/>
          </a:p>
        </p:txBody>
      </p:sp>
    </p:spTree>
    <p:extLst>
      <p:ext uri="{BB962C8B-B14F-4D97-AF65-F5344CB8AC3E}">
        <p14:creationId xmlns:p14="http://schemas.microsoft.com/office/powerpoint/2010/main" val="8885786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1.3.3. </a:t>
            </a:r>
            <a:r>
              <a:rPr lang="tr-TR" b="1" dirty="0" smtClean="0"/>
              <a:t>ISPM15</a:t>
            </a:r>
            <a:endParaRPr lang="en-US" dirty="0"/>
          </a:p>
        </p:txBody>
      </p:sp>
      <p:sp>
        <p:nvSpPr>
          <p:cNvPr id="3" name="İçerik Yer Tutucusu 2"/>
          <p:cNvSpPr>
            <a:spLocks noGrp="1"/>
          </p:cNvSpPr>
          <p:nvPr>
            <p:ph idx="1"/>
          </p:nvPr>
        </p:nvSpPr>
        <p:spPr/>
        <p:txBody>
          <a:bodyPr/>
          <a:lstStyle/>
          <a:p>
            <a:r>
              <a:rPr lang="tr-TR" dirty="0"/>
              <a:t>ISPM15, "International </a:t>
            </a:r>
            <a:r>
              <a:rPr lang="tr-TR" dirty="0" err="1"/>
              <a:t>Standards</a:t>
            </a:r>
            <a:r>
              <a:rPr lang="tr-TR" dirty="0"/>
              <a:t> </a:t>
            </a:r>
            <a:r>
              <a:rPr lang="tr-TR" dirty="0" err="1"/>
              <a:t>for</a:t>
            </a:r>
            <a:r>
              <a:rPr lang="tr-TR" dirty="0"/>
              <a:t> </a:t>
            </a:r>
            <a:r>
              <a:rPr lang="tr-TR" dirty="0" err="1"/>
              <a:t>Phytosanitary</a:t>
            </a:r>
            <a:r>
              <a:rPr lang="tr-TR" dirty="0"/>
              <a:t> </a:t>
            </a:r>
            <a:r>
              <a:rPr lang="tr-TR" dirty="0" err="1"/>
              <a:t>Measures</a:t>
            </a:r>
            <a:r>
              <a:rPr lang="tr-TR" dirty="0"/>
              <a:t>" harflerinin kısaltması olup herhangi bir ahşap ambalajda hiçbir zararlının ya da larvasının bulunmadığından emin olunabilmesi için IPPC (Uluslararası Bitki Koruma Konvansiyonu) tarafından belirlenen bir standarttır</a:t>
            </a:r>
            <a:r>
              <a:rPr lang="tr-TR" dirty="0" smtClean="0"/>
              <a:t>.</a:t>
            </a:r>
            <a:endParaRPr lang="en-US" dirty="0"/>
          </a:p>
        </p:txBody>
      </p:sp>
    </p:spTree>
    <p:extLst>
      <p:ext uri="{BB962C8B-B14F-4D97-AF65-F5344CB8AC3E}">
        <p14:creationId xmlns:p14="http://schemas.microsoft.com/office/powerpoint/2010/main" val="42599178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ISPM15 </a:t>
            </a:r>
            <a:r>
              <a:rPr lang="tr-TR" dirty="0"/>
              <a:t>için uygun olan iki </a:t>
            </a:r>
            <a:r>
              <a:rPr lang="tr-TR" dirty="0" smtClean="0"/>
              <a:t>metot;</a:t>
            </a:r>
            <a:r>
              <a:rPr lang="en-US" dirty="0"/>
              <a:t/>
            </a:r>
            <a:br>
              <a:rPr lang="en-US" dirty="0"/>
            </a:br>
            <a:endParaRPr lang="en-US" dirty="0"/>
          </a:p>
        </p:txBody>
      </p:sp>
      <p:sp>
        <p:nvSpPr>
          <p:cNvPr id="3" name="İçerik Yer Tutucusu 2"/>
          <p:cNvSpPr>
            <a:spLocks noGrp="1"/>
          </p:cNvSpPr>
          <p:nvPr>
            <p:ph idx="1"/>
          </p:nvPr>
        </p:nvSpPr>
        <p:spPr>
          <a:xfrm>
            <a:off x="677334" y="1555282"/>
            <a:ext cx="8596668" cy="3880773"/>
          </a:xfrm>
        </p:spPr>
        <p:txBody>
          <a:bodyPr/>
          <a:lstStyle/>
          <a:p>
            <a:pPr marL="0" indent="0">
              <a:buNone/>
            </a:pPr>
            <a:r>
              <a:rPr lang="tr-TR" dirty="0"/>
              <a:t>·	</a:t>
            </a:r>
            <a:r>
              <a:rPr lang="tr-TR" u="sng" dirty="0"/>
              <a:t>Isıl işlem:</a:t>
            </a:r>
            <a:r>
              <a:rPr lang="tr-TR" dirty="0"/>
              <a:t> Ahşabın iç ısısının minimum 56°C’ye yükseltilerek en az 30 dakika bekletilmesidir. Sıcaklık ve süre ile ilgili olarak belirtilen şartlar yerine getirildiği takdirde ısıl işlemin gerçekleştirilmesinde fırınlama, kimyasal basınç emdirme (</a:t>
            </a:r>
            <a:r>
              <a:rPr lang="tr-TR" dirty="0" err="1"/>
              <a:t>emprenye</a:t>
            </a:r>
            <a:r>
              <a:rPr lang="tr-TR" dirty="0"/>
              <a:t>) veya diğer işlemler uygulanabilir.</a:t>
            </a:r>
            <a:endParaRPr lang="en-US" dirty="0"/>
          </a:p>
          <a:p>
            <a:pPr marL="0" indent="0">
              <a:buNone/>
            </a:pPr>
            <a:r>
              <a:rPr lang="tr-TR" dirty="0"/>
              <a:t>·	</a:t>
            </a:r>
            <a:r>
              <a:rPr lang="tr-TR" u="sng" dirty="0" err="1"/>
              <a:t>Fümigasyon</a:t>
            </a:r>
            <a:r>
              <a:rPr lang="tr-TR" u="sng" dirty="0"/>
              <a:t>:</a:t>
            </a:r>
            <a:r>
              <a:rPr lang="tr-TR" dirty="0"/>
              <a:t> Ahşap, atmosfer basıncı altında aşağıdaki oranlarda metil </a:t>
            </a:r>
            <a:r>
              <a:rPr lang="tr-TR" dirty="0" err="1"/>
              <a:t>bromide</a:t>
            </a:r>
            <a:r>
              <a:rPr lang="tr-TR" dirty="0"/>
              <a:t> ile </a:t>
            </a:r>
            <a:r>
              <a:rPr lang="tr-TR" dirty="0" err="1"/>
              <a:t>fümige</a:t>
            </a:r>
            <a:r>
              <a:rPr lang="tr-TR" dirty="0"/>
              <a:t> edilmelidir.</a:t>
            </a:r>
            <a:endParaRPr lang="en-US" dirty="0"/>
          </a:p>
          <a:p>
            <a:pPr marL="0" indent="0">
              <a:buNone/>
            </a:pPr>
            <a:endParaRPr lang="en-US" dirty="0"/>
          </a:p>
        </p:txBody>
      </p:sp>
      <p:graphicFrame>
        <p:nvGraphicFramePr>
          <p:cNvPr id="4" name="Tablo 3"/>
          <p:cNvGraphicFramePr>
            <a:graphicFrameLocks noGrp="1"/>
          </p:cNvGraphicFramePr>
          <p:nvPr>
            <p:extLst>
              <p:ext uri="{D42A27DB-BD31-4B8C-83A1-F6EECF244321}">
                <p14:modId xmlns:p14="http://schemas.microsoft.com/office/powerpoint/2010/main" val="2987888869"/>
              </p:ext>
            </p:extLst>
          </p:nvPr>
        </p:nvGraphicFramePr>
        <p:xfrm>
          <a:off x="911667" y="3681807"/>
          <a:ext cx="8128004" cy="1854200"/>
        </p:xfrm>
        <a:graphic>
          <a:graphicData uri="http://schemas.openxmlformats.org/drawingml/2006/table">
            <a:tbl>
              <a:tblPr firstRow="1" bandRow="1">
                <a:tableStyleId>{5C22544A-7EE6-4342-B048-85BDC9FD1C3A}</a:tableStyleId>
              </a:tblPr>
              <a:tblGrid>
                <a:gridCol w="1926758"/>
                <a:gridCol w="1926758"/>
                <a:gridCol w="1068622"/>
                <a:gridCol w="1068622"/>
                <a:gridCol w="1068622"/>
                <a:gridCol w="1068622"/>
              </a:tblGrid>
              <a:tr h="370840">
                <a:tc rowSpan="2">
                  <a:txBody>
                    <a:bodyPr/>
                    <a:lstStyle/>
                    <a:p>
                      <a:pPr algn="ctr"/>
                      <a:r>
                        <a:rPr lang="tr-TR" dirty="0" smtClean="0"/>
                        <a:t>Sıcaklık</a:t>
                      </a:r>
                      <a:endParaRPr lang="en-US" dirty="0"/>
                    </a:p>
                  </a:txBody>
                  <a:tcPr anchor="ctr"/>
                </a:tc>
                <a:tc rowSpan="2">
                  <a:txBody>
                    <a:bodyPr/>
                    <a:lstStyle/>
                    <a:p>
                      <a:pPr algn="ctr"/>
                      <a:r>
                        <a:rPr lang="tr-TR" dirty="0" smtClean="0"/>
                        <a:t>Doz Miktarı</a:t>
                      </a:r>
                      <a:endParaRPr lang="en-US" dirty="0"/>
                    </a:p>
                  </a:txBody>
                  <a:tcPr anchor="ctr"/>
                </a:tc>
                <a:tc gridSpan="4">
                  <a:txBody>
                    <a:bodyPr/>
                    <a:lstStyle/>
                    <a:p>
                      <a:pPr algn="ctr"/>
                      <a:r>
                        <a:rPr lang="tr-TR" dirty="0" smtClean="0"/>
                        <a:t>Minimum konsantrasyon (g/m3)</a:t>
                      </a:r>
                      <a:endParaRPr lang="en-US" dirty="0"/>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vMerge="1">
                  <a:txBody>
                    <a:bodyPr/>
                    <a:lstStyle/>
                    <a:p>
                      <a:endParaRPr lang="en-US" dirty="0"/>
                    </a:p>
                  </a:txBody>
                  <a:tcPr/>
                </a:tc>
                <a:tc vMerge="1">
                  <a:txBody>
                    <a:bodyPr/>
                    <a:lstStyle/>
                    <a:p>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tr-TR" dirty="0" smtClean="0"/>
                        <a:t>0,5 saat</a:t>
                      </a:r>
                      <a:endParaRPr lang="en-US" dirty="0" smtClean="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tr-TR" dirty="0" smtClean="0"/>
                        <a:t>2 saat</a:t>
                      </a:r>
                      <a:endParaRPr lang="en-US" dirty="0" smtClean="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tr-TR" dirty="0" smtClean="0"/>
                        <a:t>4 saat</a:t>
                      </a:r>
                      <a:endParaRPr lang="en-US" dirty="0" smtClean="0"/>
                    </a:p>
                  </a:txBody>
                  <a:tcPr anchor="ctr"/>
                </a:tc>
                <a:tc>
                  <a:txBody>
                    <a:bodyPr/>
                    <a:lstStyle/>
                    <a:p>
                      <a:pPr algn="ctr"/>
                      <a:r>
                        <a:rPr lang="tr-TR" dirty="0" smtClean="0"/>
                        <a:t>16 saat</a:t>
                      </a:r>
                      <a:endParaRPr lang="en-US" dirty="0"/>
                    </a:p>
                  </a:txBody>
                  <a:tcPr anchor="ctr"/>
                </a:tc>
              </a:tr>
              <a:tr h="370840">
                <a:tc>
                  <a:txBody>
                    <a:bodyPr/>
                    <a:lstStyle/>
                    <a:p>
                      <a:pPr algn="ctr"/>
                      <a:r>
                        <a:rPr lang="tr-TR" dirty="0" smtClean="0"/>
                        <a:t>21ºC</a:t>
                      </a:r>
                      <a:r>
                        <a:rPr lang="tr-TR" baseline="0" dirty="0" smtClean="0"/>
                        <a:t> veya üzeri</a:t>
                      </a:r>
                      <a:endParaRPr lang="en-US" dirty="0"/>
                    </a:p>
                  </a:txBody>
                  <a:tcPr anchor="ctr"/>
                </a:tc>
                <a:tc>
                  <a:txBody>
                    <a:bodyPr/>
                    <a:lstStyle/>
                    <a:p>
                      <a:pPr algn="ctr"/>
                      <a:r>
                        <a:rPr lang="tr-TR" dirty="0" smtClean="0"/>
                        <a:t>48</a:t>
                      </a:r>
                      <a:endParaRPr lang="en-US" dirty="0"/>
                    </a:p>
                  </a:txBody>
                  <a:tcPr anchor="ctr"/>
                </a:tc>
                <a:tc>
                  <a:txBody>
                    <a:bodyPr/>
                    <a:lstStyle/>
                    <a:p>
                      <a:pPr algn="ctr"/>
                      <a:r>
                        <a:rPr lang="tr-TR" dirty="0" smtClean="0"/>
                        <a:t>36</a:t>
                      </a:r>
                      <a:endParaRPr lang="en-US" dirty="0"/>
                    </a:p>
                  </a:txBody>
                  <a:tcPr anchor="ctr"/>
                </a:tc>
                <a:tc>
                  <a:txBody>
                    <a:bodyPr/>
                    <a:lstStyle/>
                    <a:p>
                      <a:pPr algn="ctr"/>
                      <a:r>
                        <a:rPr lang="tr-TR" dirty="0" smtClean="0"/>
                        <a:t>24</a:t>
                      </a:r>
                      <a:endParaRPr lang="en-US" dirty="0"/>
                    </a:p>
                  </a:txBody>
                  <a:tcPr anchor="ctr"/>
                </a:tc>
                <a:tc>
                  <a:txBody>
                    <a:bodyPr/>
                    <a:lstStyle/>
                    <a:p>
                      <a:pPr algn="ctr"/>
                      <a:r>
                        <a:rPr lang="tr-TR" dirty="0" smtClean="0"/>
                        <a:t>17</a:t>
                      </a:r>
                      <a:endParaRPr lang="en-US" dirty="0"/>
                    </a:p>
                  </a:txBody>
                  <a:tcPr anchor="ctr"/>
                </a:tc>
                <a:tc>
                  <a:txBody>
                    <a:bodyPr/>
                    <a:lstStyle/>
                    <a:p>
                      <a:pPr algn="ctr"/>
                      <a:r>
                        <a:rPr lang="tr-TR" dirty="0" smtClean="0"/>
                        <a:t>14</a:t>
                      </a:r>
                      <a:endParaRPr lang="en-US" dirty="0"/>
                    </a:p>
                  </a:txBody>
                  <a:tcPr anchor="ctr"/>
                </a:tc>
              </a:tr>
              <a:tr h="370840">
                <a:tc>
                  <a:txBody>
                    <a:bodyPr/>
                    <a:lstStyle/>
                    <a:p>
                      <a:pPr algn="ctr"/>
                      <a:r>
                        <a:rPr lang="tr-TR" dirty="0" smtClean="0"/>
                        <a:t>16ºC</a:t>
                      </a:r>
                      <a:r>
                        <a:rPr lang="tr-TR" baseline="0" dirty="0" smtClean="0"/>
                        <a:t> veya üzeri</a:t>
                      </a:r>
                      <a:endParaRPr lang="en-US" dirty="0"/>
                    </a:p>
                  </a:txBody>
                  <a:tcPr anchor="ctr"/>
                </a:tc>
                <a:tc>
                  <a:txBody>
                    <a:bodyPr/>
                    <a:lstStyle/>
                    <a:p>
                      <a:pPr algn="ctr"/>
                      <a:r>
                        <a:rPr lang="tr-TR" dirty="0" smtClean="0"/>
                        <a:t>56</a:t>
                      </a:r>
                      <a:endParaRPr lang="en-US" dirty="0"/>
                    </a:p>
                  </a:txBody>
                  <a:tcPr anchor="ctr"/>
                </a:tc>
                <a:tc>
                  <a:txBody>
                    <a:bodyPr/>
                    <a:lstStyle/>
                    <a:p>
                      <a:pPr algn="ctr"/>
                      <a:r>
                        <a:rPr lang="tr-TR" dirty="0" smtClean="0"/>
                        <a:t>42</a:t>
                      </a:r>
                      <a:endParaRPr lang="en-US" dirty="0"/>
                    </a:p>
                  </a:txBody>
                  <a:tcPr anchor="ctr"/>
                </a:tc>
                <a:tc>
                  <a:txBody>
                    <a:bodyPr/>
                    <a:lstStyle/>
                    <a:p>
                      <a:pPr algn="ctr"/>
                      <a:r>
                        <a:rPr lang="tr-TR" dirty="0" smtClean="0"/>
                        <a:t>28</a:t>
                      </a:r>
                      <a:endParaRPr lang="en-US" dirty="0"/>
                    </a:p>
                  </a:txBody>
                  <a:tcPr anchor="ctr"/>
                </a:tc>
                <a:tc>
                  <a:txBody>
                    <a:bodyPr/>
                    <a:lstStyle/>
                    <a:p>
                      <a:pPr algn="ctr"/>
                      <a:r>
                        <a:rPr lang="tr-TR" dirty="0" smtClean="0"/>
                        <a:t>20</a:t>
                      </a:r>
                      <a:endParaRPr lang="en-US" dirty="0"/>
                    </a:p>
                  </a:txBody>
                  <a:tcPr anchor="ctr"/>
                </a:tc>
                <a:tc>
                  <a:txBody>
                    <a:bodyPr/>
                    <a:lstStyle/>
                    <a:p>
                      <a:pPr algn="ctr"/>
                      <a:r>
                        <a:rPr lang="tr-TR" dirty="0" smtClean="0"/>
                        <a:t>17</a:t>
                      </a:r>
                      <a:endParaRPr lang="en-US" dirty="0"/>
                    </a:p>
                  </a:txBody>
                  <a:tcPr anchor="ct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tr-TR" dirty="0" smtClean="0"/>
                        <a:t>11ºC</a:t>
                      </a:r>
                      <a:r>
                        <a:rPr lang="tr-TR" baseline="0" dirty="0" smtClean="0"/>
                        <a:t> veya üzeri</a:t>
                      </a:r>
                      <a:endParaRPr lang="en-US" dirty="0" smtClean="0"/>
                    </a:p>
                  </a:txBody>
                  <a:tcPr anchor="ctr"/>
                </a:tc>
                <a:tc>
                  <a:txBody>
                    <a:bodyPr/>
                    <a:lstStyle/>
                    <a:p>
                      <a:pPr algn="ctr"/>
                      <a:r>
                        <a:rPr lang="tr-TR" dirty="0" smtClean="0"/>
                        <a:t>64</a:t>
                      </a:r>
                      <a:endParaRPr lang="en-US" dirty="0"/>
                    </a:p>
                  </a:txBody>
                  <a:tcPr anchor="ctr"/>
                </a:tc>
                <a:tc>
                  <a:txBody>
                    <a:bodyPr/>
                    <a:lstStyle/>
                    <a:p>
                      <a:pPr algn="ctr"/>
                      <a:r>
                        <a:rPr lang="tr-TR" dirty="0" smtClean="0"/>
                        <a:t>48</a:t>
                      </a:r>
                      <a:endParaRPr lang="en-US" dirty="0"/>
                    </a:p>
                  </a:txBody>
                  <a:tcPr anchor="ctr"/>
                </a:tc>
                <a:tc>
                  <a:txBody>
                    <a:bodyPr/>
                    <a:lstStyle/>
                    <a:p>
                      <a:pPr algn="ctr"/>
                      <a:r>
                        <a:rPr lang="tr-TR" dirty="0" smtClean="0"/>
                        <a:t>32</a:t>
                      </a:r>
                      <a:endParaRPr lang="en-US" dirty="0"/>
                    </a:p>
                  </a:txBody>
                  <a:tcPr anchor="ctr"/>
                </a:tc>
                <a:tc>
                  <a:txBody>
                    <a:bodyPr/>
                    <a:lstStyle/>
                    <a:p>
                      <a:pPr algn="ctr"/>
                      <a:r>
                        <a:rPr lang="tr-TR" dirty="0" smtClean="0"/>
                        <a:t>22</a:t>
                      </a:r>
                      <a:endParaRPr lang="en-US" dirty="0"/>
                    </a:p>
                  </a:txBody>
                  <a:tcPr anchor="ctr"/>
                </a:tc>
                <a:tc>
                  <a:txBody>
                    <a:bodyPr/>
                    <a:lstStyle/>
                    <a:p>
                      <a:pPr algn="ctr"/>
                      <a:r>
                        <a:rPr lang="tr-TR" dirty="0" smtClean="0"/>
                        <a:t>19</a:t>
                      </a:r>
                      <a:endParaRPr lang="en-US" dirty="0"/>
                    </a:p>
                  </a:txBody>
                  <a:tcPr anchor="ctr"/>
                </a:tc>
              </a:tr>
            </a:tbl>
          </a:graphicData>
        </a:graphic>
      </p:graphicFrame>
      <p:sp>
        <p:nvSpPr>
          <p:cNvPr id="5" name="Metin kutusu 4"/>
          <p:cNvSpPr txBox="1"/>
          <p:nvPr/>
        </p:nvSpPr>
        <p:spPr>
          <a:xfrm>
            <a:off x="3721994" y="5735406"/>
            <a:ext cx="2434107" cy="646331"/>
          </a:xfrm>
          <a:prstGeom prst="rect">
            <a:avLst/>
          </a:prstGeom>
          <a:noFill/>
        </p:spPr>
        <p:txBody>
          <a:bodyPr wrap="square" rtlCol="0">
            <a:spAutoFit/>
          </a:bodyPr>
          <a:lstStyle/>
          <a:p>
            <a:r>
              <a:rPr lang="tr-TR" b="1" dirty="0" smtClean="0"/>
              <a:t>Karşılaştırma </a:t>
            </a:r>
            <a:r>
              <a:rPr lang="tr-TR" b="1" dirty="0"/>
              <a:t>tablosu</a:t>
            </a:r>
            <a:endParaRPr lang="en-US" dirty="0"/>
          </a:p>
          <a:p>
            <a:endParaRPr lang="en-US" dirty="0"/>
          </a:p>
        </p:txBody>
      </p:sp>
    </p:spTree>
    <p:extLst>
      <p:ext uri="{BB962C8B-B14F-4D97-AF65-F5344CB8AC3E}">
        <p14:creationId xmlns:p14="http://schemas.microsoft.com/office/powerpoint/2010/main" val="20605079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677334" y="2017490"/>
            <a:ext cx="8596668" cy="3880773"/>
          </a:xfrm>
        </p:spPr>
        <p:txBody>
          <a:bodyPr/>
          <a:lstStyle/>
          <a:p>
            <a:r>
              <a:rPr lang="tr-TR" dirty="0" smtClean="0"/>
              <a:t>Her </a:t>
            </a:r>
            <a:r>
              <a:rPr lang="tr-TR" dirty="0"/>
              <a:t>iki metot da ayrı ayrı ya da birlikte kullanılabilir. Maliyet hangisinin uygulanacağı seçiminde kriteri belirleyen etkendir. Her ahşap ambalaj tedarikçisi ve bunu kullananlar, ahşabın tamamen garantili ve ISPM15'e uygun olduğunu kanıtlamak zorundadır. Uygun olmayan ahşap ambalaj kullanılmış ürünler, gönderilen üye ülkeler tarafından geri çevrilecektir.</a:t>
            </a:r>
            <a:endParaRPr lang="en-US" dirty="0"/>
          </a:p>
        </p:txBody>
      </p:sp>
      <p:pic>
        <p:nvPicPr>
          <p:cNvPr id="24587"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2667" y="3606139"/>
            <a:ext cx="2562225"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Metin kutusu 13"/>
          <p:cNvSpPr txBox="1"/>
          <p:nvPr/>
        </p:nvSpPr>
        <p:spPr>
          <a:xfrm>
            <a:off x="3597632" y="6271551"/>
            <a:ext cx="3052293" cy="369332"/>
          </a:xfrm>
          <a:prstGeom prst="rect">
            <a:avLst/>
          </a:prstGeom>
          <a:noFill/>
        </p:spPr>
        <p:txBody>
          <a:bodyPr wrap="square" rtlCol="0">
            <a:spAutoFit/>
          </a:bodyPr>
          <a:lstStyle/>
          <a:p>
            <a:pPr algn="ctr"/>
            <a:r>
              <a:rPr lang="tr-TR" b="1" dirty="0" smtClean="0"/>
              <a:t>Isıl </a:t>
            </a:r>
            <a:r>
              <a:rPr lang="tr-TR" b="1" dirty="0"/>
              <a:t>işlem </a:t>
            </a:r>
            <a:r>
              <a:rPr lang="tr-TR" b="1" dirty="0" smtClean="0"/>
              <a:t>uygulaması</a:t>
            </a:r>
            <a:endParaRPr lang="en-US" dirty="0"/>
          </a:p>
        </p:txBody>
      </p:sp>
    </p:spTree>
    <p:extLst>
      <p:ext uri="{BB962C8B-B14F-4D97-AF65-F5344CB8AC3E}">
        <p14:creationId xmlns:p14="http://schemas.microsoft.com/office/powerpoint/2010/main" val="9268837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1.3.4. Paletli Taşımacılığın </a:t>
            </a:r>
            <a:r>
              <a:rPr lang="tr-TR" b="1" dirty="0" smtClean="0"/>
              <a:t>Avantajları</a:t>
            </a:r>
            <a:endParaRPr lang="en-US" dirty="0"/>
          </a:p>
        </p:txBody>
      </p:sp>
      <p:sp>
        <p:nvSpPr>
          <p:cNvPr id="3" name="İçerik Yer Tutucusu 2"/>
          <p:cNvSpPr>
            <a:spLocks noGrp="1"/>
          </p:cNvSpPr>
          <p:nvPr>
            <p:ph idx="1"/>
          </p:nvPr>
        </p:nvSpPr>
        <p:spPr>
          <a:xfrm>
            <a:off x="677334" y="1812859"/>
            <a:ext cx="5324221" cy="5309158"/>
          </a:xfrm>
        </p:spPr>
        <p:txBody>
          <a:bodyPr/>
          <a:lstStyle/>
          <a:p>
            <a:r>
              <a:rPr lang="tr-TR"/>
              <a:t>Tedarik zincirinin başlangıcından sonuna kadar tüm aşamalarında kullanılan paletler, bu sürecin etkin bir şekilde işlemesini sağlamaktadır. Paletleme sayesinde mallar, daha etkin taşınmakta ve muhafaza edilmekte, sabitlenmeleri nedeniyle de dayanıklılıkları artmakta ve hasara  uğrama  olasılıkları  azalmaktadır.  Yurt  içi  ve  yurt  dışına  satılan  malların  nakli esnasında zarar görmemesi için yapılan ambalajlarda, keresteden imal edilen paletler kullanılır. Palet, paketlerin alt ve üstüne konularak çelik veya plastik şeritlerle kuşatılır ve üzerine genellikle naylon türü malzemeler geçirilir.</a:t>
            </a:r>
            <a:endParaRPr lang="en-US"/>
          </a:p>
          <a:p>
            <a:r>
              <a:rPr lang="tr-TR"/>
              <a:t/>
            </a:r>
            <a:br>
              <a:rPr lang="tr-TR"/>
            </a:br>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4127" y="1812859"/>
            <a:ext cx="4813524" cy="404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7572777" y="6027313"/>
            <a:ext cx="3387144" cy="369332"/>
          </a:xfrm>
          <a:prstGeom prst="rect">
            <a:avLst/>
          </a:prstGeom>
          <a:noFill/>
        </p:spPr>
        <p:txBody>
          <a:bodyPr wrap="square" rtlCol="0">
            <a:spAutoFit/>
          </a:bodyPr>
          <a:lstStyle/>
          <a:p>
            <a:pPr algn="ctr"/>
            <a:r>
              <a:rPr lang="tr-TR" b="1" dirty="0" smtClean="0"/>
              <a:t>Yükün </a:t>
            </a:r>
            <a:r>
              <a:rPr lang="tr-TR" b="1" dirty="0" err="1" smtClean="0"/>
              <a:t>paletlenmesi</a:t>
            </a:r>
            <a:endParaRPr lang="en-US" dirty="0"/>
          </a:p>
        </p:txBody>
      </p:sp>
    </p:spTree>
    <p:extLst>
      <p:ext uri="{BB962C8B-B14F-4D97-AF65-F5344CB8AC3E}">
        <p14:creationId xmlns:p14="http://schemas.microsoft.com/office/powerpoint/2010/main" val="1670316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182" y="1423026"/>
            <a:ext cx="9631664" cy="2595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4584879" y="4069723"/>
            <a:ext cx="1700012" cy="369332"/>
          </a:xfrm>
          <a:prstGeom prst="rect">
            <a:avLst/>
          </a:prstGeom>
          <a:noFill/>
        </p:spPr>
        <p:txBody>
          <a:bodyPr wrap="square" rtlCol="0">
            <a:spAutoFit/>
          </a:bodyPr>
          <a:lstStyle/>
          <a:p>
            <a:r>
              <a:rPr lang="tr-TR" dirty="0" smtClean="0"/>
              <a:t>Örnek Paletler</a:t>
            </a:r>
            <a:endParaRPr lang="en-US" dirty="0"/>
          </a:p>
        </p:txBody>
      </p:sp>
    </p:spTree>
    <p:extLst>
      <p:ext uri="{BB962C8B-B14F-4D97-AF65-F5344CB8AC3E}">
        <p14:creationId xmlns:p14="http://schemas.microsoft.com/office/powerpoint/2010/main" val="8263089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313386"/>
            <a:ext cx="8596668" cy="1320800"/>
          </a:xfrm>
        </p:spPr>
        <p:txBody>
          <a:bodyPr>
            <a:normAutofit/>
          </a:bodyPr>
          <a:lstStyle/>
          <a:p>
            <a:r>
              <a:rPr lang="tr-TR" dirty="0"/>
              <a:t>Paletli taşımacılığın başlıca avantajları aşağıda belirtilmektedir</a:t>
            </a:r>
            <a:r>
              <a:rPr lang="tr-TR" dirty="0" smtClean="0"/>
              <a:t>:</a:t>
            </a:r>
            <a:endParaRPr lang="en-US" dirty="0"/>
          </a:p>
        </p:txBody>
      </p:sp>
      <p:sp>
        <p:nvSpPr>
          <p:cNvPr id="3" name="İçerik Yer Tutucusu 2"/>
          <p:cNvSpPr>
            <a:spLocks noGrp="1"/>
          </p:cNvSpPr>
          <p:nvPr>
            <p:ph idx="1"/>
          </p:nvPr>
        </p:nvSpPr>
        <p:spPr>
          <a:xfrm>
            <a:off x="677334" y="1634186"/>
            <a:ext cx="8596668" cy="4843887"/>
          </a:xfrm>
        </p:spPr>
        <p:txBody>
          <a:bodyPr>
            <a:normAutofit fontScale="92500" lnSpcReduction="20000"/>
          </a:bodyPr>
          <a:lstStyle/>
          <a:p>
            <a:r>
              <a:rPr lang="tr-TR" dirty="0" smtClean="0"/>
              <a:t>Paletli </a:t>
            </a:r>
            <a:r>
              <a:rPr lang="tr-TR" dirty="0"/>
              <a:t>taşımacılık sayesinde TIR’da büyük parçalarda 2 kat, küçük parçalarda 3 kat mal taşınabilmektedir. Paletli taşımacılık kullanılmadığı takdirde malların zarar görmemesi için üst üste konulamaması nedeniyle mal sevkiyatları çok sayıda TIR ile gerçekleştirilmek zorunda kalınacaktır. Paletli taşımacılıkta ise yükler paletlere paylaştırılabilmekte ve paletler de üst üste konulabilmektedir. Böylece malların nakliyatı için gerekli TIR sayısı da azalmaktadır.</a:t>
            </a:r>
            <a:endParaRPr lang="en-US" dirty="0"/>
          </a:p>
          <a:p>
            <a:r>
              <a:rPr lang="tr-TR" dirty="0" smtClean="0"/>
              <a:t>Palet    </a:t>
            </a:r>
            <a:r>
              <a:rPr lang="tr-TR" dirty="0"/>
              <a:t>kullanılmadan    yapılan    taşımacılıkta,    malların    kaybolmadan    ve dağılmadan sevk edilebilmesi için çok iyi bir şekilde ambalajlanması gerekmektedir. Paletli taşımacılık ise bu amaçlı ambalaj maliyetlerini büyük ölçüde ortadan kaldırmaktadır.</a:t>
            </a:r>
            <a:endParaRPr lang="en-US" dirty="0"/>
          </a:p>
          <a:p>
            <a:r>
              <a:rPr lang="tr-TR" dirty="0" smtClean="0"/>
              <a:t>Paletli </a:t>
            </a:r>
            <a:r>
              <a:rPr lang="tr-TR" dirty="0"/>
              <a:t>taşımacılık sayesinde, malların hasara uğrama ve kaybolma riskleri de büyük ölçüde azalmaktadır. Böylece firmalar, taşıma esnasında ortaya çıkabilecek maddi kayıplardan da kurtulmuş olmaktadır.</a:t>
            </a:r>
            <a:endParaRPr lang="en-US" dirty="0"/>
          </a:p>
          <a:p>
            <a:r>
              <a:rPr lang="tr-TR" dirty="0" smtClean="0"/>
              <a:t>Paletler</a:t>
            </a:r>
            <a:r>
              <a:rPr lang="tr-TR" dirty="0"/>
              <a:t>,  işletme  içi/dışı  taşımacılıkta  kullanılmasının  yanı  sıra  işletme  içi depolamada da kullanılmaktadır. Böylece mallar depolarda bir düzen </a:t>
            </a:r>
            <a:r>
              <a:rPr lang="tr-TR" dirty="0" smtClean="0"/>
              <a:t>içinde</a:t>
            </a:r>
            <a:r>
              <a:rPr lang="tr-TR" dirty="0"/>
              <a:t> </a:t>
            </a:r>
            <a:r>
              <a:rPr lang="tr-TR" dirty="0" smtClean="0"/>
              <a:t>muhafaza </a:t>
            </a:r>
            <a:r>
              <a:rPr lang="tr-TR" dirty="0"/>
              <a:t>edilebilmekte ve işletme içi malzeme tedariki daha kolay ve hızlı bir şekilde gerçekleştirilebilmektedir. Malların paletlerle depolanması, fabrika içindeki   boş   alanların   da   kullanılmasını   sağlamak   suretiyle   </a:t>
            </a:r>
            <a:r>
              <a:rPr lang="tr-TR" dirty="0" smtClean="0"/>
              <a:t>depolama</a:t>
            </a:r>
            <a:r>
              <a:rPr lang="tr-TR" dirty="0"/>
              <a:t> </a:t>
            </a:r>
            <a:r>
              <a:rPr lang="tr-TR" dirty="0" smtClean="0"/>
              <a:t>maliyetlerini </a:t>
            </a:r>
            <a:r>
              <a:rPr lang="tr-TR" dirty="0"/>
              <a:t>azaltmaktadır. Paletler fabrika içindeki imalat sürecinde, malzeme sevkiyatında ve imalat içi geçici stok yapılmasında da önemli bir işleve sahiptir.</a:t>
            </a:r>
            <a:endParaRPr lang="en-US" dirty="0"/>
          </a:p>
          <a:p>
            <a:endParaRPr lang="en-US" dirty="0"/>
          </a:p>
        </p:txBody>
      </p:sp>
    </p:spTree>
    <p:extLst>
      <p:ext uri="{BB962C8B-B14F-4D97-AF65-F5344CB8AC3E}">
        <p14:creationId xmlns:p14="http://schemas.microsoft.com/office/powerpoint/2010/main" val="42706423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en-US"/>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305" y="519447"/>
            <a:ext cx="8596668" cy="5339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2987899" y="6041362"/>
            <a:ext cx="4829577" cy="369332"/>
          </a:xfrm>
          <a:prstGeom prst="rect">
            <a:avLst/>
          </a:prstGeom>
          <a:noFill/>
        </p:spPr>
        <p:txBody>
          <a:bodyPr wrap="square" rtlCol="0">
            <a:spAutoFit/>
          </a:bodyPr>
          <a:lstStyle/>
          <a:p>
            <a:pPr algn="ctr"/>
            <a:r>
              <a:rPr lang="tr-TR" b="1" dirty="0" smtClean="0"/>
              <a:t>Paletlerin </a:t>
            </a:r>
            <a:r>
              <a:rPr lang="tr-TR" b="1" dirty="0"/>
              <a:t>depo içi istiflemede </a:t>
            </a:r>
            <a:r>
              <a:rPr lang="tr-TR" b="1" dirty="0" smtClean="0"/>
              <a:t>kullanılması</a:t>
            </a:r>
            <a:endParaRPr lang="en-US" dirty="0"/>
          </a:p>
        </p:txBody>
      </p:sp>
    </p:spTree>
    <p:extLst>
      <p:ext uri="{BB962C8B-B14F-4D97-AF65-F5344CB8AC3E}">
        <p14:creationId xmlns:p14="http://schemas.microsoft.com/office/powerpoint/2010/main" val="27025490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Paletli taşımacılığın başlıca avantajları aşağıda belirtilmektedir:</a:t>
            </a:r>
            <a:endParaRPr lang="en-US" dirty="0"/>
          </a:p>
        </p:txBody>
      </p:sp>
      <p:sp>
        <p:nvSpPr>
          <p:cNvPr id="3" name="İçerik Yer Tutucusu 2"/>
          <p:cNvSpPr>
            <a:spLocks noGrp="1"/>
          </p:cNvSpPr>
          <p:nvPr>
            <p:ph idx="1"/>
          </p:nvPr>
        </p:nvSpPr>
        <p:spPr/>
        <p:txBody>
          <a:bodyPr>
            <a:normAutofit lnSpcReduction="10000"/>
          </a:bodyPr>
          <a:lstStyle/>
          <a:p>
            <a:r>
              <a:rPr lang="tr-TR" dirty="0"/>
              <a:t>Paletli taşımacılık, firmalar için önemli finansal tasarruf sağlamaktadır. Ayrıca malların nakliye sırasında daha az hasara uğraması sayesinde kaliteli mal tedarikini de beraberinde getirmektedir.</a:t>
            </a:r>
            <a:endParaRPr lang="en-US" dirty="0"/>
          </a:p>
          <a:p>
            <a:r>
              <a:rPr lang="tr-TR" dirty="0" smtClean="0"/>
              <a:t>Paletli  </a:t>
            </a:r>
            <a:r>
              <a:rPr lang="tr-TR" dirty="0"/>
              <a:t>taşımacılık,  malların  nakliyesi  için  yapılan  ambalajlamayı  ortadan kaldırarak kaynak tasarrufu sağlamakta ve böylece çevreye verilen zararları </a:t>
            </a:r>
            <a:r>
              <a:rPr lang="tr-TR" dirty="0" smtClean="0"/>
              <a:t>da</a:t>
            </a:r>
            <a:r>
              <a:rPr lang="tr-TR" dirty="0"/>
              <a:t> </a:t>
            </a:r>
            <a:r>
              <a:rPr lang="tr-TR" dirty="0" smtClean="0"/>
              <a:t>azaltmaktadır</a:t>
            </a:r>
            <a:r>
              <a:rPr lang="tr-TR" dirty="0"/>
              <a:t>.</a:t>
            </a:r>
            <a:endParaRPr lang="en-US" dirty="0"/>
          </a:p>
          <a:p>
            <a:r>
              <a:rPr lang="tr-TR" dirty="0" smtClean="0"/>
              <a:t>Yenilenebilir   </a:t>
            </a:r>
            <a:r>
              <a:rPr lang="tr-TR" dirty="0"/>
              <a:t>ham   maddelerden   imal   edilen   ahşap   paletler   çok   sayıda kullanılabilme, onarılabilme ve işlenip yeniden kullanılır hâle getirilebilme özelliklerine sahiptir.</a:t>
            </a:r>
            <a:endParaRPr lang="en-US" dirty="0"/>
          </a:p>
          <a:p>
            <a:r>
              <a:rPr lang="tr-TR" dirty="0" smtClean="0"/>
              <a:t>Sabitlik</a:t>
            </a:r>
            <a:r>
              <a:rPr lang="tr-TR" dirty="0"/>
              <a:t>,  dayanıklılık,  fonksiyonellik,  emniyet  ve  maliyet  tasarrufu  sağlama, temizlik  ve  bakım  işlemlerinin  basitliği,  maliyetinin  düşüklüğü,  </a:t>
            </a:r>
            <a:r>
              <a:rPr lang="tr-TR" dirty="0" smtClean="0"/>
              <a:t>müşterinin istekleri </a:t>
            </a:r>
            <a:r>
              <a:rPr lang="tr-TR" dirty="0"/>
              <a:t>doğrultusunda değişik modellerin kolaylıkla üretilebilmesi malzeme taşımacılığında ahşap paletleri bu alanda ön plana çıkarmaktadır.</a:t>
            </a:r>
            <a:endParaRPr lang="en-US" dirty="0"/>
          </a:p>
          <a:p>
            <a:endParaRPr lang="en-US" dirty="0"/>
          </a:p>
        </p:txBody>
      </p:sp>
    </p:spTree>
    <p:extLst>
      <p:ext uri="{BB962C8B-B14F-4D97-AF65-F5344CB8AC3E}">
        <p14:creationId xmlns:p14="http://schemas.microsoft.com/office/powerpoint/2010/main" val="811389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1.3.6. Paletli Taşımacılığın </a:t>
            </a:r>
            <a:r>
              <a:rPr lang="tr-TR" b="1" dirty="0" smtClean="0"/>
              <a:t>Dezavantajları</a:t>
            </a:r>
            <a:endParaRPr lang="en-US" dirty="0"/>
          </a:p>
        </p:txBody>
      </p:sp>
      <p:sp>
        <p:nvSpPr>
          <p:cNvPr id="3" name="İçerik Yer Tutucusu 2"/>
          <p:cNvSpPr>
            <a:spLocks noGrp="1"/>
          </p:cNvSpPr>
          <p:nvPr>
            <p:ph idx="1"/>
          </p:nvPr>
        </p:nvSpPr>
        <p:spPr/>
        <p:txBody>
          <a:bodyPr>
            <a:normAutofit/>
          </a:bodyPr>
          <a:lstStyle/>
          <a:p>
            <a:pPr marL="0" indent="0">
              <a:buNone/>
            </a:pPr>
            <a:r>
              <a:rPr lang="tr-TR" dirty="0" smtClean="0"/>
              <a:t>	Paletli </a:t>
            </a:r>
            <a:r>
              <a:rPr lang="tr-TR" dirty="0"/>
              <a:t>taşımacılığın yukarıda sayılan avantajlarının yanında birtakım dezavantajları da bulunmaktadır:</a:t>
            </a:r>
            <a:endParaRPr lang="en-US" dirty="0"/>
          </a:p>
          <a:p>
            <a:r>
              <a:rPr lang="tr-TR" dirty="0"/>
              <a:t>Taşımacılıkta kullanılacak paletler, firmalar için ek bir maliyet unsurudur.</a:t>
            </a:r>
            <a:endParaRPr lang="en-US" dirty="0"/>
          </a:p>
          <a:p>
            <a:r>
              <a:rPr lang="tr-TR" dirty="0" smtClean="0"/>
              <a:t>Paletli </a:t>
            </a:r>
            <a:r>
              <a:rPr lang="tr-TR" dirty="0"/>
              <a:t>taşımacılıkta TIR sayısında tasarruf sağlanırken paletlerin üretici firmaya geri gönderilmesinde karşılıklı bir mal alışverişi olmadığı taktirde, ekstra </a:t>
            </a:r>
            <a:r>
              <a:rPr lang="tr-TR" dirty="0" smtClean="0"/>
              <a:t>TIR</a:t>
            </a:r>
            <a:r>
              <a:rPr lang="tr-TR" dirty="0"/>
              <a:t> </a:t>
            </a:r>
            <a:r>
              <a:rPr lang="tr-TR" dirty="0" smtClean="0"/>
              <a:t>maliyeti </a:t>
            </a:r>
            <a:r>
              <a:rPr lang="tr-TR" dirty="0"/>
              <a:t>ortaya çıkacaktır.</a:t>
            </a:r>
            <a:endParaRPr lang="en-US" dirty="0"/>
          </a:p>
          <a:p>
            <a:r>
              <a:rPr lang="tr-TR" dirty="0" smtClean="0"/>
              <a:t>Boş  </a:t>
            </a:r>
            <a:r>
              <a:rPr lang="tr-TR" dirty="0"/>
              <a:t>paletlerin  depolanması,  işletme  içinde  ek  alan  gerektirmekte  ve  işçilik maliyetlerini de artırmaktadır.</a:t>
            </a:r>
            <a:endParaRPr lang="en-US" dirty="0"/>
          </a:p>
          <a:p>
            <a:r>
              <a:rPr lang="tr-TR" dirty="0" smtClean="0"/>
              <a:t>Paletlerin </a:t>
            </a:r>
            <a:r>
              <a:rPr lang="tr-TR" dirty="0"/>
              <a:t>belli aralıklarla onarılması ve temizlenmesinin gerekliliği, işçilik ve maliyet anlamına gelmektedir.</a:t>
            </a:r>
            <a:endParaRPr lang="en-US" dirty="0"/>
          </a:p>
          <a:p>
            <a:endParaRPr lang="en-US" dirty="0"/>
          </a:p>
        </p:txBody>
      </p:sp>
    </p:spTree>
    <p:extLst>
      <p:ext uri="{BB962C8B-B14F-4D97-AF65-F5344CB8AC3E}">
        <p14:creationId xmlns:p14="http://schemas.microsoft.com/office/powerpoint/2010/main" val="34471270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en-US"/>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516" y="122630"/>
            <a:ext cx="8290819" cy="5918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2596680" y="6159000"/>
            <a:ext cx="5370490" cy="369332"/>
          </a:xfrm>
          <a:prstGeom prst="rect">
            <a:avLst/>
          </a:prstGeom>
          <a:noFill/>
        </p:spPr>
        <p:txBody>
          <a:bodyPr wrap="square" rtlCol="0">
            <a:spAutoFit/>
          </a:bodyPr>
          <a:lstStyle/>
          <a:p>
            <a:pPr algn="ctr"/>
            <a:r>
              <a:rPr lang="tr-TR" b="1" dirty="0" smtClean="0"/>
              <a:t>Boş </a:t>
            </a:r>
            <a:r>
              <a:rPr lang="tr-TR" b="1" dirty="0"/>
              <a:t>paletlerin işletme içinde </a:t>
            </a:r>
            <a:r>
              <a:rPr lang="tr-TR" b="1" dirty="0" smtClean="0"/>
              <a:t>depolanması</a:t>
            </a:r>
            <a:endParaRPr lang="en-US" dirty="0"/>
          </a:p>
        </p:txBody>
      </p:sp>
    </p:spTree>
    <p:extLst>
      <p:ext uri="{BB962C8B-B14F-4D97-AF65-F5344CB8AC3E}">
        <p14:creationId xmlns:p14="http://schemas.microsoft.com/office/powerpoint/2010/main" val="26125971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2. KONTEYNER TANIMI ÇEŞİTLERİ VE KONTEYNER </a:t>
            </a:r>
            <a:r>
              <a:rPr lang="tr-TR" b="1" dirty="0" smtClean="0"/>
              <a:t>YÜKLEME</a:t>
            </a:r>
            <a:endParaRPr lang="en-US" dirty="0"/>
          </a:p>
        </p:txBody>
      </p:sp>
      <p:sp>
        <p:nvSpPr>
          <p:cNvPr id="3" name="İçerik Yer Tutucusu 2"/>
          <p:cNvSpPr>
            <a:spLocks noGrp="1"/>
          </p:cNvSpPr>
          <p:nvPr>
            <p:ph idx="1"/>
          </p:nvPr>
        </p:nvSpPr>
        <p:spPr/>
        <p:txBody>
          <a:bodyPr/>
          <a:lstStyle/>
          <a:p>
            <a:r>
              <a:rPr lang="tr-TR" dirty="0"/>
              <a:t>Konteynerler,  özellikle  ithalat  ve  ihracat  taşımalarında  kullanımı  en  yaygın  olan taşıma kaplarıdır. Bu faaliyette konteynerler her yönü ile ele alınıp incelenmiştir.</a:t>
            </a:r>
            <a:endParaRPr lang="en-US" dirty="0"/>
          </a:p>
        </p:txBody>
      </p:sp>
    </p:spTree>
    <p:extLst>
      <p:ext uri="{BB962C8B-B14F-4D97-AF65-F5344CB8AC3E}">
        <p14:creationId xmlns:p14="http://schemas.microsoft.com/office/powerpoint/2010/main" val="39809353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5939" y="839789"/>
            <a:ext cx="9839458" cy="1320800"/>
          </a:xfrm>
        </p:spPr>
        <p:txBody>
          <a:bodyPr>
            <a:normAutofit/>
          </a:bodyPr>
          <a:lstStyle/>
          <a:p>
            <a:r>
              <a:rPr lang="tr-TR" b="1" dirty="0"/>
              <a:t>2.1. Tanımı Sağladığı Yararlar ve Temel </a:t>
            </a:r>
            <a:r>
              <a:rPr lang="tr-TR" b="1" dirty="0" smtClean="0"/>
              <a:t>Yapısı</a:t>
            </a:r>
            <a:br>
              <a:rPr lang="tr-TR" b="1" dirty="0" smtClean="0"/>
            </a:br>
            <a:r>
              <a:rPr lang="tr-TR" sz="2400" b="1" dirty="0" smtClean="0"/>
              <a:t>- 2.1.1</a:t>
            </a:r>
            <a:r>
              <a:rPr lang="tr-TR" sz="2400" b="1" dirty="0"/>
              <a:t>. </a:t>
            </a:r>
            <a:r>
              <a:rPr lang="tr-TR" sz="2400" b="1" dirty="0" smtClean="0"/>
              <a:t>Tanımı</a:t>
            </a:r>
            <a:endParaRPr lang="en-US" sz="2400" dirty="0"/>
          </a:p>
        </p:txBody>
      </p:sp>
      <p:sp>
        <p:nvSpPr>
          <p:cNvPr id="3" name="İçerik Yer Tutucusu 2"/>
          <p:cNvSpPr>
            <a:spLocks noGrp="1"/>
          </p:cNvSpPr>
          <p:nvPr>
            <p:ph idx="1"/>
          </p:nvPr>
        </p:nvSpPr>
        <p:spPr/>
        <p:txBody>
          <a:bodyPr/>
          <a:lstStyle/>
          <a:p>
            <a:r>
              <a:rPr lang="tr-TR" dirty="0"/>
              <a:t>Konteyner bir taşıma gerecidir. İngilizce “</a:t>
            </a:r>
            <a:r>
              <a:rPr lang="tr-TR" dirty="0" err="1"/>
              <a:t>container</a:t>
            </a:r>
            <a:r>
              <a:rPr lang="tr-TR" dirty="0"/>
              <a:t>” (muhafaza etme) kelimesinden türemiştir. Türkçe karşılığı olarak “kapsak, yüklük” kelimeleri yerleştirilmek istenmişse de bütün dillere girdiği gibi ülkemizde de konteyner adı yadırganmamış ve yerleşmiştir. Fiziki yapısı itibari ile büyükçe ve sağlam bir sandık görünümündedir.</a:t>
            </a:r>
            <a:endParaRPr lang="en-US" dirty="0"/>
          </a:p>
          <a:p>
            <a:r>
              <a:rPr lang="tr-TR" dirty="0" smtClean="0"/>
              <a:t>Yüklerin </a:t>
            </a:r>
            <a:r>
              <a:rPr lang="tr-TR" dirty="0"/>
              <a:t>daha büyük birim miktarlarda taşınmasını sağlayan, standart boyutlu, prizmatik ve tamamen kapalı, yükleri içinde bulunduran, bir nakil vasıtasından diğerine aktarılabilen  ve  bu  vasıtalardan  kolayca  ayrılabilen,  yüklenmiş  durumuyla  “birim  yük” vasfına sahip, büyüklük ve teçhizat bakımından mekanik yüklemeye elverişli, tekrar kullanılabilir taşıma kaplarıdır.</a:t>
            </a:r>
            <a:endParaRPr lang="en-US" dirty="0"/>
          </a:p>
          <a:p>
            <a:endParaRPr lang="en-US" dirty="0"/>
          </a:p>
        </p:txBody>
      </p:sp>
    </p:spTree>
    <p:extLst>
      <p:ext uri="{BB962C8B-B14F-4D97-AF65-F5344CB8AC3E}">
        <p14:creationId xmlns:p14="http://schemas.microsoft.com/office/powerpoint/2010/main" val="13354217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Konteyner, ISO’da aşağıdaki şekilde tanımlanmaktadır</a:t>
            </a:r>
            <a:r>
              <a:rPr lang="tr-TR" b="1" dirty="0" smtClean="0"/>
              <a:t>;</a:t>
            </a:r>
            <a:endParaRPr lang="en-US" dirty="0"/>
          </a:p>
        </p:txBody>
      </p:sp>
      <p:sp>
        <p:nvSpPr>
          <p:cNvPr id="3" name="İçerik Yer Tutucusu 2"/>
          <p:cNvSpPr>
            <a:spLocks noGrp="1"/>
          </p:cNvSpPr>
          <p:nvPr>
            <p:ph idx="1"/>
          </p:nvPr>
        </p:nvSpPr>
        <p:spPr/>
        <p:txBody>
          <a:bodyPr>
            <a:normAutofit fontScale="92500" lnSpcReduction="20000"/>
          </a:bodyPr>
          <a:lstStyle/>
          <a:p>
            <a:r>
              <a:rPr lang="tr-TR" dirty="0"/>
              <a:t>Tekrar tekrar kullanabilmek için devamlılık özelliğine sahip ve bu sağlamlıkta olan,</a:t>
            </a:r>
            <a:endParaRPr lang="en-US" dirty="0"/>
          </a:p>
          <a:p>
            <a:r>
              <a:rPr lang="tr-TR" dirty="0" smtClean="0"/>
              <a:t>Yüklerin </a:t>
            </a:r>
            <a:r>
              <a:rPr lang="tr-TR" dirty="0"/>
              <a:t>açılıp kapanmadan bir veya birkaç vasıtada taşınmasını </a:t>
            </a:r>
            <a:r>
              <a:rPr lang="tr-TR" dirty="0" smtClean="0"/>
              <a:t>kolaylaştıracak</a:t>
            </a:r>
            <a:r>
              <a:rPr lang="tr-TR" dirty="0"/>
              <a:t> </a:t>
            </a:r>
            <a:r>
              <a:rPr lang="tr-TR" dirty="0" smtClean="0"/>
              <a:t>tarzda </a:t>
            </a:r>
            <a:r>
              <a:rPr lang="tr-TR" dirty="0"/>
              <a:t>inşa edilmiş,</a:t>
            </a:r>
            <a:endParaRPr lang="en-US" dirty="0"/>
          </a:p>
          <a:p>
            <a:r>
              <a:rPr lang="tr-TR" dirty="0" smtClean="0"/>
              <a:t>Özellikle    </a:t>
            </a:r>
            <a:r>
              <a:rPr lang="tr-TR" dirty="0"/>
              <a:t>bir    vasıtadan   diğerine    bindirme    sırasında    kolaylıkla    elden geçirilmesini sağlayan,</a:t>
            </a:r>
            <a:endParaRPr lang="en-US" dirty="0"/>
          </a:p>
          <a:p>
            <a:r>
              <a:rPr lang="tr-TR" dirty="0" smtClean="0"/>
              <a:t>Farklı </a:t>
            </a:r>
            <a:r>
              <a:rPr lang="tr-TR" dirty="0"/>
              <a:t>birçok malın tek bir yükleme ve taşıma ünitesi hâline getirmesine </a:t>
            </a:r>
            <a:r>
              <a:rPr lang="tr-TR" dirty="0" smtClean="0"/>
              <a:t>yardım</a:t>
            </a:r>
            <a:r>
              <a:rPr lang="tr-TR" dirty="0"/>
              <a:t> </a:t>
            </a:r>
            <a:r>
              <a:rPr lang="tr-TR" dirty="0" smtClean="0"/>
              <a:t>eden</a:t>
            </a:r>
            <a:r>
              <a:rPr lang="tr-TR" dirty="0"/>
              <a:t>,</a:t>
            </a:r>
            <a:endParaRPr lang="en-US" dirty="0"/>
          </a:p>
          <a:p>
            <a:r>
              <a:rPr lang="tr-TR" dirty="0" smtClean="0"/>
              <a:t>Taşıma </a:t>
            </a:r>
            <a:r>
              <a:rPr lang="tr-TR" dirty="0"/>
              <a:t>ünitesi olarak indirme ve bindirme işlemlerini olanaklı hâle getiren,</a:t>
            </a:r>
            <a:endParaRPr lang="en-US" dirty="0"/>
          </a:p>
          <a:p>
            <a:r>
              <a:rPr lang="tr-TR" dirty="0" smtClean="0"/>
              <a:t>Taşıma </a:t>
            </a:r>
            <a:r>
              <a:rPr lang="tr-TR" dirty="0"/>
              <a:t>aracına bağlı olmaksızın bir araçtan diğerine teknik araçlar yardımıyla aktarılabilen,</a:t>
            </a:r>
            <a:endParaRPr lang="en-US" dirty="0"/>
          </a:p>
          <a:p>
            <a:r>
              <a:rPr lang="tr-TR" dirty="0" smtClean="0"/>
              <a:t>Taşımanın </a:t>
            </a:r>
            <a:r>
              <a:rPr lang="tr-TR" dirty="0"/>
              <a:t>seri olması için uluslararası standart ölçülerde olan</a:t>
            </a:r>
            <a:endParaRPr lang="en-US" dirty="0"/>
          </a:p>
          <a:p>
            <a:r>
              <a:rPr lang="tr-TR" dirty="0" smtClean="0"/>
              <a:t>Dayanıklı </a:t>
            </a:r>
            <a:r>
              <a:rPr lang="tr-TR" dirty="0"/>
              <a:t>ve uzun ömürlü,</a:t>
            </a:r>
            <a:endParaRPr lang="en-US" dirty="0"/>
          </a:p>
          <a:p>
            <a:r>
              <a:rPr lang="tr-TR" dirty="0" smtClean="0"/>
              <a:t>Kolay </a:t>
            </a:r>
            <a:r>
              <a:rPr lang="tr-TR" dirty="0"/>
              <a:t>doldurulup boşaltılacak şekilde yapılan taşıma kaplarıdır.</a:t>
            </a:r>
            <a:endParaRPr lang="en-US" dirty="0"/>
          </a:p>
          <a:p>
            <a:endParaRPr lang="en-US" dirty="0"/>
          </a:p>
        </p:txBody>
      </p:sp>
    </p:spTree>
    <p:extLst>
      <p:ext uri="{BB962C8B-B14F-4D97-AF65-F5344CB8AC3E}">
        <p14:creationId xmlns:p14="http://schemas.microsoft.com/office/powerpoint/2010/main" val="38895057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Konteyner, Türk Mevzuatında ise aşağıdaki şekilde tanımlanmaktadır</a:t>
            </a:r>
            <a:r>
              <a:rPr lang="tr-TR" b="1" dirty="0" smtClean="0"/>
              <a:t>;</a:t>
            </a:r>
            <a:endParaRPr lang="en-US" dirty="0"/>
          </a:p>
        </p:txBody>
      </p:sp>
      <p:sp>
        <p:nvSpPr>
          <p:cNvPr id="3" name="İçerik Yer Tutucusu 2"/>
          <p:cNvSpPr>
            <a:spLocks noGrp="1"/>
          </p:cNvSpPr>
          <p:nvPr>
            <p:ph idx="1"/>
          </p:nvPr>
        </p:nvSpPr>
        <p:spPr/>
        <p:txBody>
          <a:bodyPr>
            <a:normAutofit fontScale="92500" lnSpcReduction="20000"/>
          </a:bodyPr>
          <a:lstStyle/>
          <a:p>
            <a:r>
              <a:rPr lang="tr-TR" dirty="0"/>
              <a:t>1972 tarihli, Konteynerlerle İlgili Gümrük Sözleşmesi’nin 4 numaralı ekinde yer alan teknik şartlara uygun şekilde imal edilmiş, yine bu sözleşmenin 5 numaralı ekinde gösterilen yöntemlerden birine göre onaylanmış, iç hacmi en az bir  metreküp  olan  ve  taşıma  işlerinde  kullanılan  büyük  sandık,  müteharrik sarnıç veya benzerleri ile,</a:t>
            </a:r>
            <a:endParaRPr lang="en-US" dirty="0"/>
          </a:p>
          <a:p>
            <a:r>
              <a:rPr lang="tr-TR" dirty="0" smtClean="0"/>
              <a:t>İçine </a:t>
            </a:r>
            <a:r>
              <a:rPr lang="tr-TR" dirty="0"/>
              <a:t>eşya koymak için kompartıman oluşturacak şekilde tamamen veya kısmen kapatılmış,</a:t>
            </a:r>
            <a:endParaRPr lang="en-US" dirty="0"/>
          </a:p>
          <a:p>
            <a:r>
              <a:rPr lang="tr-TR" dirty="0" smtClean="0"/>
              <a:t>Sürekli </a:t>
            </a:r>
            <a:r>
              <a:rPr lang="tr-TR" dirty="0"/>
              <a:t>kullanım özelliğine sahip ve buna uygun olarak defalarca kullanılacak kadar sağlam,</a:t>
            </a:r>
            <a:endParaRPr lang="en-US" dirty="0"/>
          </a:p>
          <a:p>
            <a:r>
              <a:rPr lang="tr-TR" dirty="0" smtClean="0"/>
              <a:t>Taşıma  </a:t>
            </a:r>
            <a:r>
              <a:rPr lang="tr-TR" dirty="0"/>
              <a:t>türü  veya  vasıta  değişimini  gerektiren  hâllerde,  içindeki  eşyanın boşaltılıp yüklenmesine yol açmayacak şekilde özel olarak imal edilmiş,</a:t>
            </a:r>
            <a:endParaRPr lang="en-US" dirty="0"/>
          </a:p>
          <a:p>
            <a:r>
              <a:rPr lang="tr-TR" dirty="0" smtClean="0"/>
              <a:t>Özellikle </a:t>
            </a:r>
            <a:r>
              <a:rPr lang="tr-TR" dirty="0"/>
              <a:t>bir taşımacılık türünden diğerine transfer hâllerinde, pratik kullanım özelliğine sahip biçimde yapılmış,</a:t>
            </a:r>
            <a:endParaRPr lang="en-US" dirty="0"/>
          </a:p>
          <a:p>
            <a:r>
              <a:rPr lang="tr-TR" dirty="0" smtClean="0"/>
              <a:t>Kolayca </a:t>
            </a:r>
            <a:r>
              <a:rPr lang="tr-TR" dirty="0"/>
              <a:t>doldurulup boşaltılabilecek şekilde imal edilmiş bir taşıma aracıdır.</a:t>
            </a:r>
            <a:endParaRPr lang="en-US" dirty="0"/>
          </a:p>
          <a:p>
            <a:endParaRPr lang="en-US" dirty="0"/>
          </a:p>
        </p:txBody>
      </p:sp>
    </p:spTree>
    <p:extLst>
      <p:ext uri="{BB962C8B-B14F-4D97-AF65-F5344CB8AC3E}">
        <p14:creationId xmlns:p14="http://schemas.microsoft.com/office/powerpoint/2010/main" val="23092854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677334" y="1930400"/>
            <a:ext cx="8596668" cy="3880773"/>
          </a:xfrm>
        </p:spPr>
        <p:txBody>
          <a:bodyPr/>
          <a:lstStyle/>
          <a:p>
            <a:r>
              <a:rPr lang="tr-TR" dirty="0"/>
              <a:t>Üzerinde taşınması koşulu ile tipine uygun çıkarılıp takılabilir özellikte olan aksam, parça ve teçhizat konteyner kapsamında işlem görür. Bu aksam, parça ve teçhizatlar konteynerden ayrılabilir.</a:t>
            </a:r>
            <a:endParaRPr lang="en-US" dirty="0"/>
          </a:p>
          <a:p>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149" y="2833263"/>
            <a:ext cx="7803038" cy="3741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130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1.1.1. Paletlerin Geçmişteki ve Bugünkü </a:t>
            </a:r>
            <a:r>
              <a:rPr lang="tr-TR" b="1" dirty="0" smtClean="0"/>
              <a:t>Durumu</a:t>
            </a:r>
            <a:endParaRPr lang="en-US" dirty="0"/>
          </a:p>
        </p:txBody>
      </p:sp>
      <p:sp>
        <p:nvSpPr>
          <p:cNvPr id="3" name="İçerik Yer Tutucusu 2"/>
          <p:cNvSpPr>
            <a:spLocks noGrp="1"/>
          </p:cNvSpPr>
          <p:nvPr>
            <p:ph idx="1"/>
          </p:nvPr>
        </p:nvSpPr>
        <p:spPr/>
        <p:txBody>
          <a:bodyPr>
            <a:normAutofit/>
          </a:bodyPr>
          <a:lstStyle/>
          <a:p>
            <a:r>
              <a:rPr lang="tr-TR" dirty="0"/>
              <a:t>Paletler, 1930’lu yılardan itibaren malzeme taşımacılık ekipmanları sanayinin temel taşlarından biri olmuştur. Ahşap, paletli malzeme taşımacılığının başlangıcından itibaren palet sanayinin temel ham maddesidir. Özellikle ahşap paletler, zaman içinde yumuşak </a:t>
            </a:r>
            <a:r>
              <a:rPr lang="tr-TR" dirty="0" smtClean="0"/>
              <a:t>ve</a:t>
            </a:r>
            <a:r>
              <a:rPr lang="tr-TR" dirty="0"/>
              <a:t> </a:t>
            </a:r>
            <a:r>
              <a:rPr lang="tr-TR" dirty="0" smtClean="0"/>
              <a:t>sert </a:t>
            </a:r>
            <a:r>
              <a:rPr lang="tr-TR" dirty="0"/>
              <a:t>ağaçtan yapılarak üreticilerinin yoğun rekabetine konu olan ve hızlı büyüme trendi gösteren bir iş kolu hâline gelmiştir.</a:t>
            </a:r>
            <a:endParaRPr lang="en-US" dirty="0"/>
          </a:p>
          <a:p>
            <a:r>
              <a:rPr lang="tr-TR" dirty="0" smtClean="0"/>
              <a:t>II</a:t>
            </a:r>
            <a:r>
              <a:rPr lang="tr-TR" dirty="0"/>
              <a:t>. Dünya Savaşı sonrasındaki hızlı sanayileşme döneminde ise çok miktarda yük taşımaya karşı dayanıklılığı ve sertliği nedeniyle </a:t>
            </a:r>
            <a:r>
              <a:rPr lang="tr-TR" dirty="0" err="1"/>
              <a:t>haddeli</a:t>
            </a:r>
            <a:r>
              <a:rPr lang="tr-TR" dirty="0"/>
              <a:t> ve kaynaklı çelikten mamul metal paletler de kullanılmaya başlanmıştır. Ancak metal paletlerin üretim maliyetinin yüksek olması ve ekstra taşımacılık maliyetlerini beraberinde getirmesi nedeniyle başka arayışlara girilerek 1960’lı yılların sonlarına doğru plastik paletlerin üretimine geçilmiştir</a:t>
            </a:r>
            <a:r>
              <a:rPr lang="tr-TR" dirty="0" smtClean="0"/>
              <a:t>.</a:t>
            </a:r>
            <a:endParaRPr lang="en-US" dirty="0"/>
          </a:p>
        </p:txBody>
      </p:sp>
    </p:spTree>
    <p:extLst>
      <p:ext uri="{BB962C8B-B14F-4D97-AF65-F5344CB8AC3E}">
        <p14:creationId xmlns:p14="http://schemas.microsoft.com/office/powerpoint/2010/main" val="26333830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2.1.2. Konteyner Taşımacılığının Sağladığı </a:t>
            </a:r>
            <a:r>
              <a:rPr lang="tr-TR" b="1" dirty="0" smtClean="0"/>
              <a:t>Yararlar</a:t>
            </a:r>
            <a:endParaRPr lang="en-US" dirty="0"/>
          </a:p>
        </p:txBody>
      </p:sp>
      <p:sp>
        <p:nvSpPr>
          <p:cNvPr id="3" name="İçerik Yer Tutucusu 2"/>
          <p:cNvSpPr>
            <a:spLocks noGrp="1"/>
          </p:cNvSpPr>
          <p:nvPr>
            <p:ph idx="1"/>
          </p:nvPr>
        </p:nvSpPr>
        <p:spPr/>
        <p:txBody>
          <a:bodyPr>
            <a:normAutofit fontScale="92500" lnSpcReduction="20000"/>
          </a:bodyPr>
          <a:lstStyle/>
          <a:p>
            <a:r>
              <a:rPr lang="tr-TR" dirty="0"/>
              <a:t>Konteynerin  yukarıda  kısaca  yapılan  tariflerinden  de  anlaşılacağı  gibi  içine konulan eşyayı her türlü dış etkenlerden korur.</a:t>
            </a:r>
            <a:endParaRPr lang="en-US" dirty="0"/>
          </a:p>
          <a:p>
            <a:r>
              <a:rPr lang="tr-TR" dirty="0" smtClean="0"/>
              <a:t>Çeşitli </a:t>
            </a:r>
            <a:r>
              <a:rPr lang="tr-TR" dirty="0"/>
              <a:t>yükler aynı konteynerde taşınabilir.</a:t>
            </a:r>
            <a:endParaRPr lang="en-US" dirty="0"/>
          </a:p>
          <a:p>
            <a:r>
              <a:rPr lang="tr-TR" dirty="0" smtClean="0"/>
              <a:t>İçindeki </a:t>
            </a:r>
            <a:r>
              <a:rPr lang="tr-TR" dirty="0"/>
              <a:t>eşyaların güvenli bir şekilde </a:t>
            </a:r>
            <a:r>
              <a:rPr lang="tr-TR" dirty="0" err="1"/>
              <a:t>elleçlenebilmesi</a:t>
            </a:r>
            <a:r>
              <a:rPr lang="tr-TR" dirty="0"/>
              <a:t> ve taşınabilmesini sağlar.</a:t>
            </a:r>
            <a:endParaRPr lang="en-US" dirty="0"/>
          </a:p>
          <a:p>
            <a:r>
              <a:rPr lang="tr-TR" dirty="0" smtClean="0"/>
              <a:t>Birçok </a:t>
            </a:r>
            <a:r>
              <a:rPr lang="tr-TR" dirty="0"/>
              <a:t>eşya bir kerede </a:t>
            </a:r>
            <a:r>
              <a:rPr lang="tr-TR" dirty="0" err="1"/>
              <a:t>elleçlenebilir</a:t>
            </a:r>
            <a:r>
              <a:rPr lang="tr-TR" dirty="0"/>
              <a:t>.</a:t>
            </a:r>
            <a:endParaRPr lang="en-US" dirty="0"/>
          </a:p>
          <a:p>
            <a:r>
              <a:rPr lang="tr-TR" dirty="0" smtClean="0"/>
              <a:t>Taşıma </a:t>
            </a:r>
            <a:r>
              <a:rPr lang="tr-TR" dirty="0"/>
              <a:t>kolaylığı sağlar.</a:t>
            </a:r>
            <a:endParaRPr lang="en-US" dirty="0"/>
          </a:p>
          <a:p>
            <a:r>
              <a:rPr lang="tr-TR" dirty="0" smtClean="0"/>
              <a:t>Taşıma </a:t>
            </a:r>
            <a:r>
              <a:rPr lang="tr-TR" dirty="0"/>
              <a:t>ücretlerinde tasarruf sağlar.</a:t>
            </a:r>
            <a:endParaRPr lang="en-US" dirty="0"/>
          </a:p>
          <a:p>
            <a:r>
              <a:rPr lang="tr-TR" dirty="0" smtClean="0"/>
              <a:t>Bir </a:t>
            </a:r>
            <a:r>
              <a:rPr lang="tr-TR" dirty="0"/>
              <a:t>çok kere kullanılabilir olması gibi önemli kolaylık ve avantajlar sağlar.</a:t>
            </a:r>
            <a:endParaRPr lang="en-US" dirty="0"/>
          </a:p>
          <a:p>
            <a:r>
              <a:rPr lang="tr-TR" dirty="0" smtClean="0"/>
              <a:t>Yükleme </a:t>
            </a:r>
            <a:r>
              <a:rPr lang="tr-TR" dirty="0"/>
              <a:t>ve boşaltma zamanını kısaltır.</a:t>
            </a:r>
            <a:endParaRPr lang="en-US" dirty="0"/>
          </a:p>
          <a:p>
            <a:r>
              <a:rPr lang="tr-TR" dirty="0" smtClean="0"/>
              <a:t>Konteynerler  </a:t>
            </a:r>
            <a:r>
              <a:rPr lang="tr-TR" dirty="0"/>
              <a:t>düzenli  bir  şekilde  istiflenebildiği  ve  açıkta  depolandığı  için depolamadan tasarruf sağlar.</a:t>
            </a:r>
            <a:endParaRPr lang="en-US" dirty="0"/>
          </a:p>
          <a:p>
            <a:r>
              <a:rPr lang="tr-TR" dirty="0" smtClean="0"/>
              <a:t>Yükleme</a:t>
            </a:r>
            <a:r>
              <a:rPr lang="tr-TR" dirty="0"/>
              <a:t>, aktarma, boşaltma hasarlarını azaltır</a:t>
            </a:r>
            <a:r>
              <a:rPr lang="tr-TR" dirty="0" smtClean="0"/>
              <a:t>.</a:t>
            </a:r>
            <a:endParaRPr lang="en-US" dirty="0"/>
          </a:p>
        </p:txBody>
      </p:sp>
    </p:spTree>
    <p:extLst>
      <p:ext uri="{BB962C8B-B14F-4D97-AF65-F5344CB8AC3E}">
        <p14:creationId xmlns:p14="http://schemas.microsoft.com/office/powerpoint/2010/main" val="21211117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2.1.2. Konteyner Taşımacılığının Sağladığı Yararlar</a:t>
            </a:r>
            <a:endParaRPr lang="en-US" dirty="0"/>
          </a:p>
        </p:txBody>
      </p:sp>
      <p:sp>
        <p:nvSpPr>
          <p:cNvPr id="3" name="İçerik Yer Tutucusu 2"/>
          <p:cNvSpPr>
            <a:spLocks noGrp="1"/>
          </p:cNvSpPr>
          <p:nvPr>
            <p:ph idx="1"/>
          </p:nvPr>
        </p:nvSpPr>
        <p:spPr>
          <a:xfrm>
            <a:off x="677334" y="2160589"/>
            <a:ext cx="8596668" cy="4317484"/>
          </a:xfrm>
        </p:spPr>
        <p:txBody>
          <a:bodyPr>
            <a:normAutofit fontScale="92500" lnSpcReduction="10000"/>
          </a:bodyPr>
          <a:lstStyle/>
          <a:p>
            <a:r>
              <a:rPr lang="tr-TR" dirty="0"/>
              <a:t>İyi bir koruyucu olması nedeniyle sigortadan tasarruf sağlar.</a:t>
            </a:r>
            <a:endParaRPr lang="en-US" dirty="0"/>
          </a:p>
          <a:p>
            <a:r>
              <a:rPr lang="tr-TR" dirty="0"/>
              <a:t>Emtianın yangın ve su hasarlarından daha az etkilenmesini sağlar</a:t>
            </a:r>
            <a:r>
              <a:rPr lang="tr-TR" dirty="0" smtClean="0"/>
              <a:t>.</a:t>
            </a:r>
          </a:p>
          <a:p>
            <a:r>
              <a:rPr lang="tr-TR" dirty="0" smtClean="0"/>
              <a:t>Kolaylıkla  </a:t>
            </a:r>
            <a:r>
              <a:rPr lang="tr-TR" dirty="0"/>
              <a:t>stok  yapılabilen  mallar  daha  hafif  bir  paketleme  malzemesiyle paketleneceği ve daha az bir ağırlığa sahip olacağı için taşıma maliyetleri, malın ambalajında yapılan bu tasarruf nedeniyle azalır.</a:t>
            </a:r>
            <a:endParaRPr lang="en-US" dirty="0"/>
          </a:p>
          <a:p>
            <a:r>
              <a:rPr lang="tr-TR" dirty="0" smtClean="0"/>
              <a:t>Taşıma </a:t>
            </a:r>
            <a:r>
              <a:rPr lang="tr-TR" dirty="0"/>
              <a:t>sırasında meydana gelebilecek sarsıntı, çarpma ve hava şartlarına </a:t>
            </a:r>
            <a:r>
              <a:rPr lang="tr-TR" dirty="0" smtClean="0"/>
              <a:t>karşı</a:t>
            </a:r>
            <a:r>
              <a:rPr lang="tr-TR" dirty="0"/>
              <a:t> </a:t>
            </a:r>
            <a:r>
              <a:rPr lang="tr-TR" dirty="0" smtClean="0"/>
              <a:t>yüklerin </a:t>
            </a:r>
            <a:r>
              <a:rPr lang="tr-TR" dirty="0"/>
              <a:t>korunmasını sağlar.</a:t>
            </a:r>
            <a:endParaRPr lang="en-US" dirty="0"/>
          </a:p>
          <a:p>
            <a:r>
              <a:rPr lang="tr-TR" dirty="0" smtClean="0"/>
              <a:t>Taşıma </a:t>
            </a:r>
            <a:r>
              <a:rPr lang="tr-TR" dirty="0"/>
              <a:t>sürelerinde önemli oranda kısalma sağlar.</a:t>
            </a:r>
            <a:endParaRPr lang="en-US" dirty="0"/>
          </a:p>
          <a:p>
            <a:r>
              <a:rPr lang="tr-TR" dirty="0" smtClean="0"/>
              <a:t>Yüklerin </a:t>
            </a:r>
            <a:r>
              <a:rPr lang="tr-TR" dirty="0"/>
              <a:t>hırsızlık olaylarına karşı daha güvenli taşınmasını sağlar.</a:t>
            </a:r>
            <a:endParaRPr lang="en-US" dirty="0"/>
          </a:p>
          <a:p>
            <a:r>
              <a:rPr lang="tr-TR" dirty="0" smtClean="0"/>
              <a:t>Yüklerin </a:t>
            </a:r>
            <a:r>
              <a:rPr lang="tr-TR" dirty="0"/>
              <a:t>birim taşıma masraflarında % 50’ye yakın tasarruf elde edilmesini sağlar.</a:t>
            </a:r>
            <a:endParaRPr lang="en-US" dirty="0"/>
          </a:p>
          <a:p>
            <a:r>
              <a:rPr lang="tr-TR" dirty="0" smtClean="0"/>
              <a:t>Hava </a:t>
            </a:r>
            <a:r>
              <a:rPr lang="tr-TR" dirty="0"/>
              <a:t>geçirmediği için mal zayiatı minimum düzeydedir.</a:t>
            </a:r>
            <a:endParaRPr lang="en-US" dirty="0"/>
          </a:p>
          <a:p>
            <a:r>
              <a:rPr lang="tr-TR" dirty="0" smtClean="0"/>
              <a:t>Tehlikeli </a:t>
            </a:r>
            <a:r>
              <a:rPr lang="tr-TR" dirty="0"/>
              <a:t>eşyaları taşıyabilecek ve saklayabilecek biçimde tasarlanmıştır.</a:t>
            </a:r>
            <a:endParaRPr lang="en-US" dirty="0"/>
          </a:p>
          <a:p>
            <a:r>
              <a:rPr lang="tr-TR" dirty="0" smtClean="0"/>
              <a:t>Kapatılabilir </a:t>
            </a:r>
            <a:r>
              <a:rPr lang="tr-TR" dirty="0"/>
              <a:t>ve kilitlenebilir.</a:t>
            </a:r>
            <a:endParaRPr lang="en-US" dirty="0"/>
          </a:p>
          <a:p>
            <a:endParaRPr lang="en-US" dirty="0"/>
          </a:p>
        </p:txBody>
      </p:sp>
    </p:spTree>
    <p:extLst>
      <p:ext uri="{BB962C8B-B14F-4D97-AF65-F5344CB8AC3E}">
        <p14:creationId xmlns:p14="http://schemas.microsoft.com/office/powerpoint/2010/main" val="33645836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2.1.3. Konteynerin Temel </a:t>
            </a:r>
            <a:r>
              <a:rPr lang="tr-TR" b="1" dirty="0" smtClean="0"/>
              <a:t>Yapısı</a:t>
            </a:r>
            <a:endParaRPr lang="en-US" dirty="0"/>
          </a:p>
        </p:txBody>
      </p:sp>
      <p:sp>
        <p:nvSpPr>
          <p:cNvPr id="3" name="İçerik Yer Tutucusu 2"/>
          <p:cNvSpPr>
            <a:spLocks noGrp="1"/>
          </p:cNvSpPr>
          <p:nvPr>
            <p:ph idx="1"/>
          </p:nvPr>
        </p:nvSpPr>
        <p:spPr>
          <a:xfrm>
            <a:off x="677334" y="1709829"/>
            <a:ext cx="8596668" cy="3880773"/>
          </a:xfrm>
        </p:spPr>
        <p:txBody>
          <a:bodyPr/>
          <a:lstStyle/>
          <a:p>
            <a:r>
              <a:rPr lang="tr-TR" dirty="0"/>
              <a:t>Konteynerin  temel  yapısı,  dört  köşesinde  bulunan  direkler  ile  bunları  alt  ve  üst tarafından birleştiren kenarlardan (çerçeve) ve bunu tamamlayan duvarlardan oluşmaktadır.</a:t>
            </a:r>
            <a:endParaRPr lang="en-US" dirty="0"/>
          </a:p>
          <a:p>
            <a:pPr marL="0" indent="0">
              <a:buNone/>
            </a:pPr>
            <a:endParaRPr 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7971" y="3272325"/>
            <a:ext cx="4171167" cy="299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3190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en-US"/>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4434727" cy="3150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2651" y="0"/>
            <a:ext cx="4531351" cy="3155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43" y="3474943"/>
            <a:ext cx="4434727" cy="3392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2651" y="3450668"/>
            <a:ext cx="4490332" cy="3407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2599386" y="1765050"/>
            <a:ext cx="553791" cy="369332"/>
          </a:xfrm>
          <a:prstGeom prst="rect">
            <a:avLst/>
          </a:prstGeom>
          <a:noFill/>
        </p:spPr>
        <p:txBody>
          <a:bodyPr wrap="square" rtlCol="0">
            <a:spAutoFit/>
          </a:bodyPr>
          <a:lstStyle/>
          <a:p>
            <a:r>
              <a:rPr lang="tr-TR" dirty="0" smtClean="0"/>
              <a:t>1</a:t>
            </a:r>
            <a:endParaRPr lang="en-US" dirty="0"/>
          </a:p>
        </p:txBody>
      </p:sp>
      <p:sp>
        <p:nvSpPr>
          <p:cNvPr id="9" name="Metin kutusu 8"/>
          <p:cNvSpPr txBox="1"/>
          <p:nvPr/>
        </p:nvSpPr>
        <p:spPr>
          <a:xfrm>
            <a:off x="7222902" y="1765050"/>
            <a:ext cx="553791" cy="369332"/>
          </a:xfrm>
          <a:prstGeom prst="rect">
            <a:avLst/>
          </a:prstGeom>
          <a:noFill/>
        </p:spPr>
        <p:txBody>
          <a:bodyPr wrap="square" rtlCol="0">
            <a:spAutoFit/>
          </a:bodyPr>
          <a:lstStyle/>
          <a:p>
            <a:r>
              <a:rPr lang="tr-TR" dirty="0" smtClean="0"/>
              <a:t>2</a:t>
            </a:r>
            <a:endParaRPr lang="en-US" dirty="0"/>
          </a:p>
        </p:txBody>
      </p:sp>
      <p:sp>
        <p:nvSpPr>
          <p:cNvPr id="5" name="Metin kutusu 4"/>
          <p:cNvSpPr txBox="1"/>
          <p:nvPr/>
        </p:nvSpPr>
        <p:spPr>
          <a:xfrm>
            <a:off x="9579393" y="3644722"/>
            <a:ext cx="2176530" cy="1200329"/>
          </a:xfrm>
          <a:prstGeom prst="rect">
            <a:avLst/>
          </a:prstGeom>
          <a:noFill/>
        </p:spPr>
        <p:txBody>
          <a:bodyPr wrap="square" rtlCol="0">
            <a:spAutoFit/>
          </a:bodyPr>
          <a:lstStyle/>
          <a:p>
            <a:pPr marL="342900" indent="-342900">
              <a:buAutoNum type="arabicPeriod"/>
            </a:pPr>
            <a:r>
              <a:rPr lang="tr-TR" dirty="0" smtClean="0"/>
              <a:t>Yan duvarlar</a:t>
            </a:r>
          </a:p>
          <a:p>
            <a:pPr marL="342900" indent="-342900">
              <a:buAutoNum type="arabicPeriod"/>
            </a:pPr>
            <a:r>
              <a:rPr lang="tr-TR" dirty="0" smtClean="0"/>
              <a:t>Ön ve arka duvar</a:t>
            </a:r>
          </a:p>
          <a:p>
            <a:pPr marL="342900" indent="-342900">
              <a:buAutoNum type="arabicPeriod"/>
            </a:pPr>
            <a:endParaRPr lang="en-US" dirty="0"/>
          </a:p>
        </p:txBody>
      </p:sp>
    </p:spTree>
    <p:extLst>
      <p:ext uri="{BB962C8B-B14F-4D97-AF65-F5344CB8AC3E}">
        <p14:creationId xmlns:p14="http://schemas.microsoft.com/office/powerpoint/2010/main" val="33626119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968" y="3174"/>
            <a:ext cx="4452915" cy="3038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4586" y="3174"/>
            <a:ext cx="4146998" cy="303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4097" y="3323838"/>
            <a:ext cx="6938539" cy="313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2776982" y="3019183"/>
            <a:ext cx="862885" cy="369332"/>
          </a:xfrm>
          <a:prstGeom prst="rect">
            <a:avLst/>
          </a:prstGeom>
          <a:noFill/>
        </p:spPr>
        <p:txBody>
          <a:bodyPr wrap="square" rtlCol="0">
            <a:spAutoFit/>
          </a:bodyPr>
          <a:lstStyle/>
          <a:p>
            <a:pPr algn="ctr"/>
            <a:r>
              <a:rPr lang="tr-TR" dirty="0" smtClean="0"/>
              <a:t>Tavan</a:t>
            </a:r>
            <a:endParaRPr lang="en-US" dirty="0"/>
          </a:p>
        </p:txBody>
      </p:sp>
      <p:sp>
        <p:nvSpPr>
          <p:cNvPr id="9" name="Metin kutusu 8"/>
          <p:cNvSpPr txBox="1"/>
          <p:nvPr/>
        </p:nvSpPr>
        <p:spPr>
          <a:xfrm>
            <a:off x="7746642" y="3019183"/>
            <a:ext cx="862885" cy="369332"/>
          </a:xfrm>
          <a:prstGeom prst="rect">
            <a:avLst/>
          </a:prstGeom>
          <a:noFill/>
        </p:spPr>
        <p:txBody>
          <a:bodyPr wrap="square" rtlCol="0">
            <a:spAutoFit/>
          </a:bodyPr>
          <a:lstStyle/>
          <a:p>
            <a:pPr algn="ctr"/>
            <a:r>
              <a:rPr lang="tr-TR" dirty="0" smtClean="0"/>
              <a:t>Taban</a:t>
            </a:r>
            <a:endParaRPr lang="en-US" dirty="0"/>
          </a:p>
        </p:txBody>
      </p:sp>
      <p:sp>
        <p:nvSpPr>
          <p:cNvPr id="10" name="Metin kutusu 9"/>
          <p:cNvSpPr txBox="1"/>
          <p:nvPr/>
        </p:nvSpPr>
        <p:spPr>
          <a:xfrm>
            <a:off x="3642014" y="6488668"/>
            <a:ext cx="4142704" cy="369332"/>
          </a:xfrm>
          <a:prstGeom prst="rect">
            <a:avLst/>
          </a:prstGeom>
          <a:noFill/>
        </p:spPr>
        <p:txBody>
          <a:bodyPr wrap="square" rtlCol="0">
            <a:spAutoFit/>
          </a:bodyPr>
          <a:lstStyle/>
          <a:p>
            <a:pPr algn="ctr"/>
            <a:r>
              <a:rPr lang="tr-TR" b="1" dirty="0"/>
              <a:t>Konteyner taban döşemesi ve </a:t>
            </a:r>
            <a:r>
              <a:rPr lang="tr-TR" b="1" dirty="0" smtClean="0"/>
              <a:t>profili</a:t>
            </a:r>
            <a:endParaRPr lang="en-US" dirty="0"/>
          </a:p>
        </p:txBody>
      </p:sp>
    </p:spTree>
    <p:extLst>
      <p:ext uri="{BB962C8B-B14F-4D97-AF65-F5344CB8AC3E}">
        <p14:creationId xmlns:p14="http://schemas.microsoft.com/office/powerpoint/2010/main" val="28518891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12940" y="473457"/>
            <a:ext cx="8596668" cy="1535648"/>
          </a:xfrm>
        </p:spPr>
        <p:txBody>
          <a:bodyPr/>
          <a:lstStyle/>
          <a:p>
            <a:r>
              <a:rPr lang="tr-TR" dirty="0"/>
              <a:t>Konteynerin </a:t>
            </a:r>
            <a:r>
              <a:rPr lang="tr-TR" dirty="0" err="1"/>
              <a:t>elleçlenmesi</a:t>
            </a:r>
            <a:r>
              <a:rPr lang="tr-TR" dirty="0"/>
              <a:t> esnasında ağırlığı, bu temel yapı çekmektedir. Köşelerin alt ve üst taraflarında, </a:t>
            </a:r>
            <a:r>
              <a:rPr lang="tr-TR" dirty="0" err="1"/>
              <a:t>elleçlemede</a:t>
            </a:r>
            <a:r>
              <a:rPr lang="tr-TR" dirty="0"/>
              <a:t> ve konteynerleri birbirine bağlamada kullanılan kilit yuvaları mevcuttur. Örnek resimler aşağıda verilmiştir. Konteynerlerin yan duvarları ile tavanın dayanıklılığını arttırmak için oluklu sac levhalar kullanılmaktadır.</a:t>
            </a:r>
            <a:endParaRPr lang="en-US" dirty="0"/>
          </a:p>
          <a:p>
            <a:pPr marL="0" indent="0">
              <a:buNone/>
            </a:pPr>
            <a:endParaRPr lang="en-US"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890" y="2006260"/>
            <a:ext cx="3320792" cy="2302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6682" y="2009105"/>
            <a:ext cx="3393673" cy="2296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890" y="4305559"/>
            <a:ext cx="4663787" cy="25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834129" y="5268406"/>
            <a:ext cx="3992451" cy="369332"/>
          </a:xfrm>
          <a:prstGeom prst="rect">
            <a:avLst/>
          </a:prstGeom>
          <a:noFill/>
        </p:spPr>
        <p:txBody>
          <a:bodyPr wrap="square" rtlCol="0">
            <a:spAutoFit/>
          </a:bodyPr>
          <a:lstStyle/>
          <a:p>
            <a:r>
              <a:rPr lang="tr-TR" b="1" dirty="0" smtClean="0"/>
              <a:t>Konteyner </a:t>
            </a:r>
            <a:r>
              <a:rPr lang="tr-TR" b="1" dirty="0"/>
              <a:t>kilit (</a:t>
            </a:r>
            <a:r>
              <a:rPr lang="tr-TR" b="1" dirty="0" err="1"/>
              <a:t>twist</a:t>
            </a:r>
            <a:r>
              <a:rPr lang="tr-TR" b="1" dirty="0"/>
              <a:t> </a:t>
            </a:r>
            <a:r>
              <a:rPr lang="tr-TR" b="1" dirty="0" err="1"/>
              <a:t>lock</a:t>
            </a:r>
            <a:r>
              <a:rPr lang="tr-TR" b="1" dirty="0"/>
              <a:t>) </a:t>
            </a:r>
            <a:r>
              <a:rPr lang="tr-TR" b="1" dirty="0" smtClean="0"/>
              <a:t>yuvaları</a:t>
            </a:r>
            <a:endParaRPr lang="en-US" dirty="0"/>
          </a:p>
        </p:txBody>
      </p:sp>
    </p:spTree>
    <p:extLst>
      <p:ext uri="{BB962C8B-B14F-4D97-AF65-F5344CB8AC3E}">
        <p14:creationId xmlns:p14="http://schemas.microsoft.com/office/powerpoint/2010/main" val="41654895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 Konteyner </a:t>
            </a:r>
            <a:r>
              <a:rPr lang="tr-TR" b="1" dirty="0" smtClean="0"/>
              <a:t>Çeşitleri</a:t>
            </a:r>
            <a:endParaRPr lang="en-US" dirty="0"/>
          </a:p>
        </p:txBody>
      </p:sp>
      <p:sp>
        <p:nvSpPr>
          <p:cNvPr id="3" name="İçerik Yer Tutucusu 2"/>
          <p:cNvSpPr>
            <a:spLocks noGrp="1"/>
          </p:cNvSpPr>
          <p:nvPr>
            <p:ph idx="1"/>
          </p:nvPr>
        </p:nvSpPr>
        <p:spPr/>
        <p:txBody>
          <a:bodyPr>
            <a:normAutofit fontScale="92500"/>
          </a:bodyPr>
          <a:lstStyle/>
          <a:p>
            <a:r>
              <a:rPr lang="tr-TR" dirty="0"/>
              <a:t>Konteynerler değişik yüklerin taşınmasında kullanılır. Bazıları parça yüklerin </a:t>
            </a:r>
            <a:r>
              <a:rPr lang="tr-TR" dirty="0" smtClean="0"/>
              <a:t>bazıları</a:t>
            </a:r>
            <a:r>
              <a:rPr lang="tr-TR" dirty="0"/>
              <a:t> </a:t>
            </a:r>
            <a:r>
              <a:rPr lang="tr-TR" dirty="0" smtClean="0"/>
              <a:t>dökme </a:t>
            </a:r>
            <a:r>
              <a:rPr lang="tr-TR" dirty="0"/>
              <a:t>yüklerin bazıları da soğutulmuş yüklerin taşınmasına uygun şekle sokulmuştur.</a:t>
            </a:r>
            <a:endParaRPr lang="en-US" dirty="0"/>
          </a:p>
          <a:p>
            <a:r>
              <a:rPr lang="tr-TR" dirty="0" smtClean="0"/>
              <a:t>Uluslararası </a:t>
            </a:r>
            <a:r>
              <a:rPr lang="tr-TR" dirty="0"/>
              <a:t>konteyner taşımacılığı, kapıdan kapıya taşımacılıkta tam bir avantaj sağlamaktadır. Konteyner taşımacılığı, dağıtım maliyetlerinin aşağı çekilmesine olanak sağlayan, rasyonel ve hızlı taşımayı mümkün kılmaktadır.</a:t>
            </a:r>
            <a:endParaRPr lang="en-US" dirty="0"/>
          </a:p>
          <a:p>
            <a:r>
              <a:rPr lang="tr-TR" dirty="0" smtClean="0"/>
              <a:t>Parça </a:t>
            </a:r>
            <a:r>
              <a:rPr lang="tr-TR" dirty="0"/>
              <a:t>malların gruplanarak büyümesindeki son nokta olan konteynerler, </a:t>
            </a:r>
            <a:r>
              <a:rPr lang="tr-TR" dirty="0" err="1"/>
              <a:t>forkliftler</a:t>
            </a:r>
            <a:r>
              <a:rPr lang="tr-TR" dirty="0"/>
              <a:t> aracılığıyla paletlerin yüklendiği metal veya plastik taşıma birimleridir.</a:t>
            </a:r>
            <a:endParaRPr lang="en-US" dirty="0"/>
          </a:p>
          <a:p>
            <a:r>
              <a:rPr lang="tr-TR" dirty="0" smtClean="0"/>
              <a:t>Konteyner </a:t>
            </a:r>
            <a:r>
              <a:rPr lang="tr-TR" dirty="0"/>
              <a:t>seçimi, taşıma ve depolama sistemlerinin bir kombinasyonudur. Bu seçimdeki en önemli tercih nedeni malın; kaba taşıma, nem, sıcaklık değişimi gibi çevresel etkilerden korunmasını sağlamasıdır. Ayrıca konteynerin taşınabilmesi, depolanabilmesi, malların yükleme/boşaltma işlemleri de seçimde etkilidir</a:t>
            </a:r>
            <a:r>
              <a:rPr lang="tr-TR" dirty="0" smtClean="0"/>
              <a:t>.</a:t>
            </a:r>
            <a:endParaRPr lang="en-US" dirty="0"/>
          </a:p>
        </p:txBody>
      </p:sp>
    </p:spTree>
    <p:extLst>
      <p:ext uri="{BB962C8B-B14F-4D97-AF65-F5344CB8AC3E}">
        <p14:creationId xmlns:p14="http://schemas.microsoft.com/office/powerpoint/2010/main" val="14600287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 Konteyner Çeşitleri</a:t>
            </a:r>
            <a:endParaRPr lang="en-US" dirty="0"/>
          </a:p>
        </p:txBody>
      </p:sp>
      <p:sp>
        <p:nvSpPr>
          <p:cNvPr id="3" name="İçerik Yer Tutucusu 2"/>
          <p:cNvSpPr>
            <a:spLocks noGrp="1"/>
          </p:cNvSpPr>
          <p:nvPr>
            <p:ph idx="1"/>
          </p:nvPr>
        </p:nvSpPr>
        <p:spPr/>
        <p:txBody>
          <a:bodyPr>
            <a:normAutofit fontScale="92500"/>
          </a:bodyPr>
          <a:lstStyle/>
          <a:p>
            <a:r>
              <a:rPr lang="tr-TR" dirty="0"/>
              <a:t>Bu görevleri sağlayan birçok varyasyon türetilebilir. Bunlardan biri de modüler konteynerlerdir. Ufak parçaları organize etmede çok kullanışlı olan modüler konteynerler, genelde raflıdır. Tel ve dalgalı metal konteynerler, yüksek istiflenme kapasitesine sahiptir. Katlanabilir konteynerler ise boşken kolay taşınabildiği için geri dönüşte dolu olma zorunluluğu da kısmen ortadan kalkar.</a:t>
            </a:r>
            <a:endParaRPr lang="en-US" dirty="0"/>
          </a:p>
          <a:p>
            <a:r>
              <a:rPr lang="tr-TR" dirty="0" smtClean="0"/>
              <a:t>Konteyner </a:t>
            </a:r>
            <a:r>
              <a:rPr lang="tr-TR" dirty="0"/>
              <a:t>kullanımının sağlamış olduğu yararların anlaşılması ile tüm dünyada konteyner  taşıması  (kullanımı),  hızlı  bir  gelişme  göstermiştir.  Artan  yük  trafiği  ve çeşitliliğine  paralel  olarak  her  türlü  yüke  uygun  konteyner  taleplerini  karşılamak  üzere birçok tipte konteyner yapılmıştır. Bugün hemen hemen her türlü yükü taşımaya elverişli konteyner tipi mevcuttur.</a:t>
            </a:r>
            <a:endParaRPr lang="en-US" dirty="0"/>
          </a:p>
          <a:p>
            <a:r>
              <a:rPr lang="tr-TR" dirty="0" smtClean="0"/>
              <a:t>Konteyner </a:t>
            </a:r>
            <a:r>
              <a:rPr lang="tr-TR" dirty="0"/>
              <a:t>çeşitleri başlıca iki açıdan ele alınmaktadır. Yapımlarında kullanılan malzemeye ve konteynerlerin kullanım şekillerine göre çeşitlere ayrılmıştır. Daha çok üzerinde durulması gereken çeşitlilik, kullanım alanlarına göre olanıdır.</a:t>
            </a:r>
            <a:endParaRPr lang="en-US" dirty="0"/>
          </a:p>
          <a:p>
            <a:endParaRPr lang="en-US" dirty="0"/>
          </a:p>
        </p:txBody>
      </p:sp>
    </p:spTree>
    <p:extLst>
      <p:ext uri="{BB962C8B-B14F-4D97-AF65-F5344CB8AC3E}">
        <p14:creationId xmlns:p14="http://schemas.microsoft.com/office/powerpoint/2010/main" val="15488155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2.2.1. Kullanılan Malzemeye Göre Konteyner </a:t>
            </a:r>
            <a:r>
              <a:rPr lang="tr-TR" b="1" dirty="0" smtClean="0"/>
              <a:t>Çeşitleri</a:t>
            </a:r>
            <a:endParaRPr lang="en-US" dirty="0"/>
          </a:p>
        </p:txBody>
      </p:sp>
      <p:sp>
        <p:nvSpPr>
          <p:cNvPr id="3" name="İçerik Yer Tutucusu 2"/>
          <p:cNvSpPr>
            <a:spLocks noGrp="1"/>
          </p:cNvSpPr>
          <p:nvPr>
            <p:ph idx="1"/>
          </p:nvPr>
        </p:nvSpPr>
        <p:spPr/>
        <p:txBody>
          <a:bodyPr/>
          <a:lstStyle/>
          <a:p>
            <a:r>
              <a:rPr lang="tr-TR" dirty="0"/>
              <a:t>Konteynerler çelik sac, alüminyum ve kontrplak gibi çeşitli malzemelerden </a:t>
            </a:r>
            <a:r>
              <a:rPr lang="tr-TR" dirty="0" smtClean="0"/>
              <a:t>yapılmış</a:t>
            </a:r>
            <a:r>
              <a:rPr lang="tr-TR" dirty="0"/>
              <a:t> </a:t>
            </a:r>
            <a:r>
              <a:rPr lang="tr-TR" dirty="0" smtClean="0"/>
              <a:t>olabilir</a:t>
            </a:r>
            <a:r>
              <a:rPr lang="tr-TR" dirty="0"/>
              <a:t>. Aşağıda tek tek ele alınarak incelenmiştir.</a:t>
            </a:r>
            <a:endParaRPr lang="en-US" dirty="0"/>
          </a:p>
          <a:p>
            <a:endParaRPr lang="en-US" dirty="0"/>
          </a:p>
        </p:txBody>
      </p:sp>
    </p:spTree>
    <p:extLst>
      <p:ext uri="{BB962C8B-B14F-4D97-AF65-F5344CB8AC3E}">
        <p14:creationId xmlns:p14="http://schemas.microsoft.com/office/powerpoint/2010/main" val="3075533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2.2.1.1. Çelik Sacdan Yapılan </a:t>
            </a:r>
            <a:r>
              <a:rPr lang="tr-TR" b="1" dirty="0" smtClean="0"/>
              <a:t>Konteynerler</a:t>
            </a:r>
            <a:endParaRPr lang="en-US" dirty="0"/>
          </a:p>
        </p:txBody>
      </p:sp>
      <p:sp>
        <p:nvSpPr>
          <p:cNvPr id="3" name="İçerik Yer Tutucusu 2"/>
          <p:cNvSpPr>
            <a:spLocks noGrp="1"/>
          </p:cNvSpPr>
          <p:nvPr>
            <p:ph idx="1"/>
          </p:nvPr>
        </p:nvSpPr>
        <p:spPr/>
        <p:txBody>
          <a:bodyPr/>
          <a:lstStyle/>
          <a:p>
            <a:r>
              <a:rPr lang="tr-TR" dirty="0"/>
              <a:t>Malzeme maliyeti nedeniyle ekonomik olması ve onarımının kolay olması önemli ölçüde avantaj; dara ağırlığının yüksek olması, kolay korozyona uğraması ve yüzeylerindeki oluklar nedeniyle temizlenmesinin zor olması dezavantaj olarak görülmektedir. Dünyada en çok bu tür konteynerler (% 85) kullanılmaktadır. Sac duvar örnekleri aşağıda verilmiştir.</a:t>
            </a:r>
            <a:endParaRPr lang="en-US" dirty="0"/>
          </a:p>
          <a:p>
            <a:endParaRPr lang="en-US"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0973" y="3685344"/>
            <a:ext cx="4440036" cy="2586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2208332" y="6271551"/>
            <a:ext cx="2305318" cy="369332"/>
          </a:xfrm>
          <a:prstGeom prst="rect">
            <a:avLst/>
          </a:prstGeom>
          <a:noFill/>
        </p:spPr>
        <p:txBody>
          <a:bodyPr wrap="square" rtlCol="0">
            <a:spAutoFit/>
          </a:bodyPr>
          <a:lstStyle/>
          <a:p>
            <a:pPr algn="ctr"/>
            <a:r>
              <a:rPr lang="tr-TR" b="1" dirty="0" smtClean="0"/>
              <a:t>Çelik-sac konteyner</a:t>
            </a:r>
            <a:endParaRPr lang="en-US" dirty="0"/>
          </a:p>
        </p:txBody>
      </p:sp>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709" y="3672005"/>
            <a:ext cx="2498501" cy="2577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4"/>
          <p:cNvSpPr txBox="1"/>
          <p:nvPr/>
        </p:nvSpPr>
        <p:spPr>
          <a:xfrm>
            <a:off x="6233373" y="6179218"/>
            <a:ext cx="3065171" cy="923330"/>
          </a:xfrm>
          <a:prstGeom prst="rect">
            <a:avLst/>
          </a:prstGeom>
          <a:noFill/>
        </p:spPr>
        <p:txBody>
          <a:bodyPr wrap="square" rtlCol="0">
            <a:spAutoFit/>
          </a:bodyPr>
          <a:lstStyle/>
          <a:p>
            <a:pPr algn="ctr"/>
            <a:r>
              <a:rPr lang="tr-TR" b="1" dirty="0" smtClean="0"/>
              <a:t>Çelik-sac </a:t>
            </a:r>
            <a:r>
              <a:rPr lang="tr-TR" b="1" dirty="0"/>
              <a:t>konteyner ve bilgi etiketleri</a:t>
            </a:r>
            <a:endParaRPr lang="en-US" dirty="0"/>
          </a:p>
          <a:p>
            <a:endParaRPr lang="en-US" dirty="0"/>
          </a:p>
        </p:txBody>
      </p:sp>
    </p:spTree>
    <p:extLst>
      <p:ext uri="{BB962C8B-B14F-4D97-AF65-F5344CB8AC3E}">
        <p14:creationId xmlns:p14="http://schemas.microsoft.com/office/powerpoint/2010/main" val="1544039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894791"/>
            <a:ext cx="9788543" cy="3870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994689" y="4765183"/>
            <a:ext cx="3153832" cy="369332"/>
          </a:xfrm>
          <a:prstGeom prst="rect">
            <a:avLst/>
          </a:prstGeom>
          <a:noFill/>
        </p:spPr>
        <p:txBody>
          <a:bodyPr wrap="square" rtlCol="0">
            <a:spAutoFit/>
          </a:bodyPr>
          <a:lstStyle/>
          <a:p>
            <a:r>
              <a:rPr lang="tr-TR" dirty="0" smtClean="0"/>
              <a:t>Geçmişte kullanılan paletler</a:t>
            </a:r>
            <a:endParaRPr lang="en-US" dirty="0"/>
          </a:p>
        </p:txBody>
      </p:sp>
    </p:spTree>
    <p:extLst>
      <p:ext uri="{BB962C8B-B14F-4D97-AF65-F5344CB8AC3E}">
        <p14:creationId xmlns:p14="http://schemas.microsoft.com/office/powerpoint/2010/main" val="13544861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00"/>
            <a:ext cx="12160256" cy="3034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195260" y="4595719"/>
            <a:ext cx="5769736" cy="369332"/>
          </a:xfrm>
          <a:prstGeom prst="rect">
            <a:avLst/>
          </a:prstGeom>
          <a:noFill/>
        </p:spPr>
        <p:txBody>
          <a:bodyPr wrap="square" rtlCol="0">
            <a:spAutoFit/>
          </a:bodyPr>
          <a:lstStyle/>
          <a:p>
            <a:r>
              <a:rPr lang="tr-TR" b="1" dirty="0"/>
              <a:t>Konteyner duvarında kullanılan oluklu sac </a:t>
            </a:r>
            <a:r>
              <a:rPr lang="tr-TR" b="1" dirty="0" smtClean="0"/>
              <a:t>örnekleri</a:t>
            </a:r>
            <a:endParaRPr lang="en-US" dirty="0"/>
          </a:p>
        </p:txBody>
      </p:sp>
    </p:spTree>
    <p:extLst>
      <p:ext uri="{BB962C8B-B14F-4D97-AF65-F5344CB8AC3E}">
        <p14:creationId xmlns:p14="http://schemas.microsoft.com/office/powerpoint/2010/main" val="17581507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2.2.1.2. Alüminyumdan Yapılan </a:t>
            </a:r>
            <a:r>
              <a:rPr lang="tr-TR" b="1" dirty="0" smtClean="0"/>
              <a:t>Konteynerler</a:t>
            </a:r>
            <a:endParaRPr lang="en-US" dirty="0"/>
          </a:p>
        </p:txBody>
      </p:sp>
      <p:sp>
        <p:nvSpPr>
          <p:cNvPr id="3" name="İçerik Yer Tutucusu 2"/>
          <p:cNvSpPr>
            <a:spLocks noGrp="1"/>
          </p:cNvSpPr>
          <p:nvPr>
            <p:ph idx="1"/>
          </p:nvPr>
        </p:nvSpPr>
        <p:spPr/>
        <p:txBody>
          <a:bodyPr/>
          <a:lstStyle/>
          <a:p>
            <a:r>
              <a:rPr lang="tr-TR" dirty="0"/>
              <a:t>Düşük dara ağırlığı avantaj olarak kabul edilirken yüksek malzeme maliyetleri, kolay deforme olması, darbelerden çok çabuk etkilenmesi (çökme gibi) kullanımını dezavantajlı kılmaktadır. </a:t>
            </a:r>
            <a:endParaRPr lang="en-US"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303" y="3109997"/>
            <a:ext cx="3302238" cy="212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74650" y="5234781"/>
            <a:ext cx="4301544" cy="369332"/>
          </a:xfrm>
          <a:prstGeom prst="rect">
            <a:avLst/>
          </a:prstGeom>
          <a:noFill/>
        </p:spPr>
        <p:txBody>
          <a:bodyPr wrap="square" rtlCol="0">
            <a:spAutoFit/>
          </a:bodyPr>
          <a:lstStyle/>
          <a:p>
            <a:pPr algn="ctr"/>
            <a:r>
              <a:rPr lang="tr-TR" b="1" dirty="0" smtClean="0"/>
              <a:t>Alüminyum konteyner</a:t>
            </a:r>
            <a:endParaRPr lang="en-US" dirty="0"/>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9572" y="3109996"/>
            <a:ext cx="8105474" cy="212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4"/>
          <p:cNvSpPr txBox="1"/>
          <p:nvPr/>
        </p:nvSpPr>
        <p:spPr>
          <a:xfrm>
            <a:off x="5883142" y="5234781"/>
            <a:ext cx="4298334" cy="369332"/>
          </a:xfrm>
          <a:prstGeom prst="rect">
            <a:avLst/>
          </a:prstGeom>
          <a:noFill/>
        </p:spPr>
        <p:txBody>
          <a:bodyPr wrap="square" rtlCol="0">
            <a:spAutoFit/>
          </a:bodyPr>
          <a:lstStyle/>
          <a:p>
            <a:pPr algn="ctr"/>
            <a:r>
              <a:rPr lang="tr-TR" b="1" dirty="0" smtClean="0"/>
              <a:t>Alüminyum </a:t>
            </a:r>
            <a:r>
              <a:rPr lang="tr-TR" b="1" dirty="0"/>
              <a:t>konteyner duvar </a:t>
            </a:r>
            <a:r>
              <a:rPr lang="tr-TR" b="1" dirty="0" smtClean="0"/>
              <a:t>örnekleri</a:t>
            </a:r>
            <a:endParaRPr lang="en-US" dirty="0"/>
          </a:p>
        </p:txBody>
      </p:sp>
    </p:spTree>
    <p:extLst>
      <p:ext uri="{BB962C8B-B14F-4D97-AF65-F5344CB8AC3E}">
        <p14:creationId xmlns:p14="http://schemas.microsoft.com/office/powerpoint/2010/main" val="29775967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2.2.1.3. Kontrplak </a:t>
            </a:r>
            <a:r>
              <a:rPr lang="tr-TR" b="1" dirty="0" smtClean="0"/>
              <a:t>konteynerler</a:t>
            </a:r>
            <a:endParaRPr lang="en-US" dirty="0"/>
          </a:p>
        </p:txBody>
      </p:sp>
      <p:sp>
        <p:nvSpPr>
          <p:cNvPr id="3" name="İçerik Yer Tutucusu 2"/>
          <p:cNvSpPr>
            <a:spLocks noGrp="1"/>
          </p:cNvSpPr>
          <p:nvPr>
            <p:ph idx="1"/>
          </p:nvPr>
        </p:nvSpPr>
        <p:spPr>
          <a:xfrm>
            <a:off x="677334" y="1735586"/>
            <a:ext cx="8596668" cy="3880773"/>
          </a:xfrm>
        </p:spPr>
        <p:txBody>
          <a:bodyPr/>
          <a:lstStyle/>
          <a:p>
            <a:r>
              <a:rPr lang="tr-TR" dirty="0"/>
              <a:t>Duvar kısımları, fiber </a:t>
            </a:r>
            <a:r>
              <a:rPr lang="tr-TR" dirty="0" err="1"/>
              <a:t>glas</a:t>
            </a:r>
            <a:r>
              <a:rPr lang="tr-TR" dirty="0"/>
              <a:t> ve plastik materyal ile güçlendirilmiş kontrplaktan yapılmış olduğundan bu adı almaktadır. Pürüzsüz yüzeyinden dolayı kolay temizlenebilmesi, kolay onarımı ve darbelere görece dayanıklı olması, orta düzeyde bir maliyet ve aynı şekilde orta dara ağırlığı tipik özellikleridir.</a:t>
            </a:r>
            <a:endParaRPr lang="en-US" dirty="0"/>
          </a:p>
          <a:p>
            <a:endParaRPr lang="en-US"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0380" y="3056386"/>
            <a:ext cx="7117254" cy="304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447480" y="6099078"/>
            <a:ext cx="3503054" cy="369332"/>
          </a:xfrm>
          <a:prstGeom prst="rect">
            <a:avLst/>
          </a:prstGeom>
          <a:noFill/>
        </p:spPr>
        <p:txBody>
          <a:bodyPr wrap="square" rtlCol="0">
            <a:spAutoFit/>
          </a:bodyPr>
          <a:lstStyle/>
          <a:p>
            <a:pPr algn="ctr"/>
            <a:r>
              <a:rPr lang="tr-TR" dirty="0" err="1" smtClean="0"/>
              <a:t>Kontraplak</a:t>
            </a:r>
            <a:r>
              <a:rPr lang="tr-TR" dirty="0" smtClean="0"/>
              <a:t> konteynerler</a:t>
            </a:r>
            <a:endParaRPr lang="en-US" dirty="0"/>
          </a:p>
        </p:txBody>
      </p:sp>
    </p:spTree>
    <p:extLst>
      <p:ext uri="{BB962C8B-B14F-4D97-AF65-F5344CB8AC3E}">
        <p14:creationId xmlns:p14="http://schemas.microsoft.com/office/powerpoint/2010/main" val="21409528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2.2.2. Kullanım Şekillerine Göre Konteyner </a:t>
            </a:r>
            <a:r>
              <a:rPr lang="tr-TR" b="1" dirty="0" smtClean="0"/>
              <a:t>Çeşitleri</a:t>
            </a:r>
            <a:endParaRPr lang="en-US" dirty="0"/>
          </a:p>
        </p:txBody>
      </p:sp>
      <p:sp>
        <p:nvSpPr>
          <p:cNvPr id="3" name="İçerik Yer Tutucusu 2"/>
          <p:cNvSpPr>
            <a:spLocks noGrp="1"/>
          </p:cNvSpPr>
          <p:nvPr>
            <p:ph idx="1"/>
          </p:nvPr>
        </p:nvSpPr>
        <p:spPr/>
        <p:txBody>
          <a:bodyPr/>
          <a:lstStyle/>
          <a:p>
            <a:r>
              <a:rPr lang="tr-TR" dirty="0"/>
              <a:t>Parça (kuru) yük konteynerleri</a:t>
            </a:r>
            <a:endParaRPr lang="en-US" dirty="0"/>
          </a:p>
          <a:p>
            <a:r>
              <a:rPr lang="tr-TR" dirty="0" smtClean="0"/>
              <a:t>Dökme </a:t>
            </a:r>
            <a:r>
              <a:rPr lang="tr-TR" dirty="0"/>
              <a:t>yük (</a:t>
            </a:r>
            <a:r>
              <a:rPr lang="tr-TR" dirty="0" err="1"/>
              <a:t>bulk</a:t>
            </a:r>
            <a:r>
              <a:rPr lang="tr-TR" dirty="0"/>
              <a:t>) konteynerleri</a:t>
            </a:r>
            <a:endParaRPr lang="en-US" dirty="0"/>
          </a:p>
          <a:p>
            <a:r>
              <a:rPr lang="tr-TR" dirty="0" smtClean="0"/>
              <a:t>İzole </a:t>
            </a:r>
            <a:r>
              <a:rPr lang="tr-TR" dirty="0"/>
              <a:t>(</a:t>
            </a:r>
            <a:r>
              <a:rPr lang="tr-TR" dirty="0" err="1"/>
              <a:t>insulated</a:t>
            </a:r>
            <a:r>
              <a:rPr lang="tr-TR" dirty="0"/>
              <a:t>) konteynerler</a:t>
            </a:r>
            <a:endParaRPr lang="en-US" dirty="0"/>
          </a:p>
          <a:p>
            <a:r>
              <a:rPr lang="tr-TR" dirty="0" smtClean="0"/>
              <a:t>Özel </a:t>
            </a:r>
            <a:r>
              <a:rPr lang="tr-TR" dirty="0"/>
              <a:t>amaçlı konteynerler</a:t>
            </a:r>
            <a:endParaRPr lang="en-US" dirty="0"/>
          </a:p>
          <a:p>
            <a:r>
              <a:rPr lang="tr-TR" dirty="0"/>
              <a:t/>
            </a:r>
            <a:br>
              <a:rPr lang="tr-TR" dirty="0"/>
            </a:br>
            <a:endParaRPr lang="en-US" dirty="0"/>
          </a:p>
        </p:txBody>
      </p:sp>
    </p:spTree>
    <p:extLst>
      <p:ext uri="{BB962C8B-B14F-4D97-AF65-F5344CB8AC3E}">
        <p14:creationId xmlns:p14="http://schemas.microsoft.com/office/powerpoint/2010/main" val="38255897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2.2.2.1. Parça (Kuru) Yük </a:t>
            </a:r>
            <a:r>
              <a:rPr lang="tr-TR" b="1" dirty="0" smtClean="0"/>
              <a:t>Konteynerleri</a:t>
            </a:r>
            <a:endParaRPr lang="en-US" dirty="0"/>
          </a:p>
        </p:txBody>
      </p:sp>
      <p:sp>
        <p:nvSpPr>
          <p:cNvPr id="3" name="İçerik Yer Tutucusu 2"/>
          <p:cNvSpPr>
            <a:spLocks noGrp="1"/>
          </p:cNvSpPr>
          <p:nvPr>
            <p:ph idx="1"/>
          </p:nvPr>
        </p:nvSpPr>
        <p:spPr/>
        <p:txBody>
          <a:bodyPr/>
          <a:lstStyle/>
          <a:p>
            <a:r>
              <a:rPr lang="tr-TR" dirty="0"/>
              <a:t>Kuru yük taşımaya elverişli konteynerlerdir. </a:t>
            </a:r>
            <a:r>
              <a:rPr lang="tr-TR" dirty="0" err="1"/>
              <a:t>İngilizce’de</a:t>
            </a:r>
            <a:r>
              <a:rPr lang="tr-TR" dirty="0"/>
              <a:t> “</a:t>
            </a:r>
            <a:r>
              <a:rPr lang="tr-TR" dirty="0" err="1"/>
              <a:t>Dry</a:t>
            </a:r>
            <a:r>
              <a:rPr lang="tr-TR" dirty="0"/>
              <a:t> </a:t>
            </a:r>
            <a:r>
              <a:rPr lang="tr-TR" dirty="0" err="1"/>
              <a:t>Container</a:t>
            </a:r>
            <a:r>
              <a:rPr lang="tr-TR" dirty="0"/>
              <a:t>” olarak adlandırılmaktadır. Genel olarak bu tip konteynerlerin bir kapısı olup dört tarafı kapalıdır. Ancak bazılarının hem üstü hem de yanları açıktır.</a:t>
            </a:r>
            <a:endParaRPr lang="en-US" dirty="0"/>
          </a:p>
          <a:p>
            <a:endParaRPr lang="en-US" dirty="0"/>
          </a:p>
        </p:txBody>
      </p:sp>
    </p:spTree>
    <p:extLst>
      <p:ext uri="{BB962C8B-B14F-4D97-AF65-F5344CB8AC3E}">
        <p14:creationId xmlns:p14="http://schemas.microsoft.com/office/powerpoint/2010/main" val="9100588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77334" y="609600"/>
            <a:ext cx="8596668" cy="3880773"/>
          </a:xfrm>
        </p:spPr>
        <p:txBody>
          <a:bodyPr/>
          <a:lstStyle/>
          <a:p>
            <a:r>
              <a:rPr lang="tr-TR" b="1" dirty="0" smtClean="0"/>
              <a:t>Kuru </a:t>
            </a:r>
            <a:r>
              <a:rPr lang="tr-TR" b="1" dirty="0"/>
              <a:t>yük konteynerlerinin gruplandırılması</a:t>
            </a:r>
            <a:endParaRPr lang="en-US" dirty="0"/>
          </a:p>
          <a:p>
            <a:pPr marL="0" indent="0">
              <a:buNone/>
            </a:pPr>
            <a:r>
              <a:rPr lang="tr-TR" dirty="0" smtClean="0"/>
              <a:t>	·Dar </a:t>
            </a:r>
            <a:r>
              <a:rPr lang="tr-TR" dirty="0"/>
              <a:t>yüzeyinden kapısı olanlar (Kapı 270 derece açılabilir.)</a:t>
            </a:r>
            <a:endParaRPr lang="en-US" dirty="0"/>
          </a:p>
          <a:p>
            <a:pPr marL="0" indent="0">
              <a:buNone/>
            </a:pPr>
            <a:r>
              <a:rPr lang="tr-TR" dirty="0" smtClean="0"/>
              <a:t>	·Geniş </a:t>
            </a:r>
            <a:r>
              <a:rPr lang="tr-TR" dirty="0"/>
              <a:t>yüzeyinden kapısı olanlar</a:t>
            </a:r>
            <a:endParaRPr lang="en-US" dirty="0"/>
          </a:p>
          <a:p>
            <a:pPr marL="0" indent="0">
              <a:buNone/>
            </a:pPr>
            <a:r>
              <a:rPr lang="tr-TR" dirty="0" smtClean="0"/>
              <a:t>	·Üstü </a:t>
            </a:r>
            <a:r>
              <a:rPr lang="tr-TR" dirty="0"/>
              <a:t>açık konteynerler (</a:t>
            </a:r>
            <a:r>
              <a:rPr lang="tr-TR" dirty="0" err="1"/>
              <a:t>open</a:t>
            </a:r>
            <a:r>
              <a:rPr lang="tr-TR" dirty="0"/>
              <a:t> top)</a:t>
            </a:r>
            <a:endParaRPr lang="en-US" dirty="0"/>
          </a:p>
          <a:p>
            <a:pPr marL="0" indent="0">
              <a:buNone/>
            </a:pPr>
            <a:r>
              <a:rPr lang="tr-TR" dirty="0" smtClean="0"/>
              <a:t>	·Yüksek </a:t>
            </a:r>
            <a:r>
              <a:rPr lang="tr-TR" dirty="0"/>
              <a:t>hacimli konteynerler (</a:t>
            </a:r>
            <a:r>
              <a:rPr lang="tr-TR" dirty="0" err="1"/>
              <a:t>high</a:t>
            </a:r>
            <a:r>
              <a:rPr lang="tr-TR" dirty="0"/>
              <a:t> </a:t>
            </a:r>
            <a:r>
              <a:rPr lang="tr-TR" dirty="0" err="1"/>
              <a:t>cube</a:t>
            </a:r>
            <a:r>
              <a:rPr lang="tr-TR" dirty="0"/>
              <a:t>)</a:t>
            </a:r>
            <a:endParaRPr lang="en-US" dirty="0"/>
          </a:p>
          <a:p>
            <a:pPr marL="0" indent="0">
              <a:buNone/>
            </a:pPr>
            <a:r>
              <a:rPr lang="tr-TR" dirty="0" smtClean="0"/>
              <a:t>	·Yanları </a:t>
            </a:r>
            <a:r>
              <a:rPr lang="tr-TR" dirty="0"/>
              <a:t>açık olanlar (</a:t>
            </a:r>
            <a:r>
              <a:rPr lang="tr-TR" dirty="0" err="1"/>
              <a:t>open</a:t>
            </a:r>
            <a:r>
              <a:rPr lang="tr-TR" dirty="0"/>
              <a:t> </a:t>
            </a:r>
            <a:r>
              <a:rPr lang="tr-TR" dirty="0" err="1"/>
              <a:t>side</a:t>
            </a:r>
            <a:r>
              <a:rPr lang="tr-TR" dirty="0"/>
              <a:t>)</a:t>
            </a:r>
            <a:endParaRPr lang="en-US" dirty="0"/>
          </a:p>
          <a:p>
            <a:pPr marL="0" indent="0">
              <a:buNone/>
            </a:pPr>
            <a:r>
              <a:rPr lang="tr-TR" dirty="0" smtClean="0"/>
              <a:t>	·Düz </a:t>
            </a:r>
            <a:r>
              <a:rPr lang="tr-TR" dirty="0"/>
              <a:t>(</a:t>
            </a:r>
            <a:r>
              <a:rPr lang="tr-TR" dirty="0" err="1"/>
              <a:t>flat</a:t>
            </a:r>
            <a:r>
              <a:rPr lang="tr-TR" dirty="0"/>
              <a:t>) konteynerler</a:t>
            </a:r>
            <a:endParaRPr lang="en-US" dirty="0"/>
          </a:p>
          <a:p>
            <a:endParaRPr lang="en-US" dirty="0"/>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0805" y="3573798"/>
            <a:ext cx="4149725"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468839" y="6181859"/>
            <a:ext cx="3013656" cy="369332"/>
          </a:xfrm>
          <a:prstGeom prst="rect">
            <a:avLst/>
          </a:prstGeom>
          <a:noFill/>
        </p:spPr>
        <p:txBody>
          <a:bodyPr wrap="square" rtlCol="0">
            <a:spAutoFit/>
          </a:bodyPr>
          <a:lstStyle/>
          <a:p>
            <a:pPr algn="ctr"/>
            <a:r>
              <a:rPr lang="tr-TR" b="1" dirty="0"/>
              <a:t>Kuru yük konteyneri</a:t>
            </a:r>
            <a:endParaRPr lang="en-US" dirty="0"/>
          </a:p>
        </p:txBody>
      </p:sp>
    </p:spTree>
    <p:extLst>
      <p:ext uri="{BB962C8B-B14F-4D97-AF65-F5344CB8AC3E}">
        <p14:creationId xmlns:p14="http://schemas.microsoft.com/office/powerpoint/2010/main" val="27930216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322264"/>
            <a:ext cx="8596668" cy="1320800"/>
          </a:xfrm>
        </p:spPr>
        <p:txBody>
          <a:bodyPr>
            <a:normAutofit/>
          </a:bodyPr>
          <a:lstStyle/>
          <a:p>
            <a:r>
              <a:rPr lang="tr-TR" b="1" dirty="0"/>
              <a:t>2.2.2.2. Dökme Yük Konteynerleri (</a:t>
            </a:r>
            <a:r>
              <a:rPr lang="tr-TR" b="1" dirty="0" err="1"/>
              <a:t>Bulk</a:t>
            </a:r>
            <a:r>
              <a:rPr lang="tr-TR" b="1" dirty="0"/>
              <a:t> </a:t>
            </a:r>
            <a:r>
              <a:rPr lang="tr-TR" b="1" dirty="0" err="1"/>
              <a:t>Container</a:t>
            </a:r>
            <a:r>
              <a:rPr lang="tr-TR" b="1" dirty="0" smtClean="0"/>
              <a:t>)</a:t>
            </a:r>
            <a:endParaRPr lang="en-US" dirty="0"/>
          </a:p>
        </p:txBody>
      </p:sp>
      <p:sp>
        <p:nvSpPr>
          <p:cNvPr id="3" name="İçerik Yer Tutucusu 2"/>
          <p:cNvSpPr>
            <a:spLocks noGrp="1"/>
          </p:cNvSpPr>
          <p:nvPr>
            <p:ph idx="1"/>
          </p:nvPr>
        </p:nvSpPr>
        <p:spPr>
          <a:xfrm>
            <a:off x="677334" y="1643064"/>
            <a:ext cx="8596668" cy="3880773"/>
          </a:xfrm>
        </p:spPr>
        <p:txBody>
          <a:bodyPr/>
          <a:lstStyle/>
          <a:p>
            <a:r>
              <a:rPr lang="tr-TR" dirty="0"/>
              <a:t>Adından da anlaşılacağı gibi buğday, arpa, yağlı tohumlar gibi dökme yük olabilecek taneli ürünlerin taşınmasında kullanılmaktadır. Sıvı dökme yükler için bu konteynerler tank şeklindedir. Kuru yükler için olanlar, parça yük konteyneri gibidir.</a:t>
            </a:r>
            <a:endParaRPr lang="en-US" dirty="0"/>
          </a:p>
          <a:p>
            <a:r>
              <a:rPr lang="tr-TR" dirty="0" smtClean="0"/>
              <a:t>Bu </a:t>
            </a:r>
            <a:r>
              <a:rPr lang="tr-TR" dirty="0"/>
              <a:t>tür konteynerlerin doldurulmadan önce içinin temizlenerek naylon ile kaplanması, ürünlerin sağlıklı ve güvenli bir şekilde taşınabilmesi için uygun olacaktır.</a:t>
            </a:r>
            <a:endParaRPr lang="en-US" dirty="0"/>
          </a:p>
          <a:p>
            <a:r>
              <a:rPr lang="tr-TR" dirty="0"/>
              <a:t/>
            </a:r>
            <a:br>
              <a:rPr lang="tr-TR" dirty="0"/>
            </a:br>
            <a:endParaRPr lang="en-US" dirty="0"/>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3952" y="3614185"/>
            <a:ext cx="4130943" cy="267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614110" y="6293520"/>
            <a:ext cx="2910625" cy="369332"/>
          </a:xfrm>
          <a:prstGeom prst="rect">
            <a:avLst/>
          </a:prstGeom>
          <a:noFill/>
        </p:spPr>
        <p:txBody>
          <a:bodyPr wrap="square" rtlCol="0">
            <a:spAutoFit/>
          </a:bodyPr>
          <a:lstStyle/>
          <a:p>
            <a:pPr algn="ctr"/>
            <a:r>
              <a:rPr lang="tr-TR" dirty="0" smtClean="0"/>
              <a:t>Dökme yük konteynerleri</a:t>
            </a:r>
            <a:endParaRPr lang="en-US" dirty="0"/>
          </a:p>
        </p:txBody>
      </p:sp>
    </p:spTree>
    <p:extLst>
      <p:ext uri="{BB962C8B-B14F-4D97-AF65-F5344CB8AC3E}">
        <p14:creationId xmlns:p14="http://schemas.microsoft.com/office/powerpoint/2010/main" val="36949440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2.2.2.3. İzole (</a:t>
            </a:r>
            <a:r>
              <a:rPr lang="tr-TR" b="1" dirty="0" err="1"/>
              <a:t>İnsulated-Reefer</a:t>
            </a:r>
            <a:r>
              <a:rPr lang="tr-TR" b="1" dirty="0"/>
              <a:t>) </a:t>
            </a:r>
            <a:r>
              <a:rPr lang="tr-TR" b="1" dirty="0" smtClean="0"/>
              <a:t>Konteynerler</a:t>
            </a:r>
            <a:endParaRPr lang="en-US" dirty="0"/>
          </a:p>
        </p:txBody>
      </p:sp>
      <p:sp>
        <p:nvSpPr>
          <p:cNvPr id="3" name="İçerik Yer Tutucusu 2"/>
          <p:cNvSpPr>
            <a:spLocks noGrp="1"/>
          </p:cNvSpPr>
          <p:nvPr>
            <p:ph idx="1"/>
          </p:nvPr>
        </p:nvSpPr>
        <p:spPr>
          <a:xfrm>
            <a:off x="677334" y="2160589"/>
            <a:ext cx="4036334" cy="4330363"/>
          </a:xfrm>
        </p:spPr>
        <p:txBody>
          <a:bodyPr>
            <a:normAutofit lnSpcReduction="10000"/>
          </a:bodyPr>
          <a:lstStyle/>
          <a:p>
            <a:r>
              <a:rPr lang="tr-TR" dirty="0"/>
              <a:t>Soğutulmuş ya da dondurulmuş yüklerin taşınması için kullanılmaktadır. Yalıtımlı olan bu konteynerler sefer esnasında kamyon, tren veya gemiden alınan enerji sayesinde soğutma işlevlerini gerçekleştirmektedir.</a:t>
            </a:r>
            <a:endParaRPr lang="en-US" dirty="0"/>
          </a:p>
          <a:p>
            <a:r>
              <a:rPr lang="tr-TR" dirty="0" smtClean="0"/>
              <a:t>Yalıtım </a:t>
            </a:r>
            <a:r>
              <a:rPr lang="tr-TR" dirty="0"/>
              <a:t>yüzünden bu konteynerlerin iç hacimleri, diğer konteynerlere göre yaklaşık </a:t>
            </a:r>
            <a:r>
              <a:rPr lang="tr-TR" dirty="0" smtClean="0"/>
              <a:t>%10  </a:t>
            </a:r>
            <a:r>
              <a:rPr lang="tr-TR" dirty="0"/>
              <a:t>daha  azdır.  Konteynerler,  yalıtımlarına  bağlı  olarak  içindeki  malzemeyi  mümkün olduğunca uzun süre koruyabilecek durumda olabilir</a:t>
            </a:r>
            <a:r>
              <a:rPr lang="tr-TR" dirty="0" smtClean="0"/>
              <a:t>.</a:t>
            </a:r>
            <a:endParaRPr lang="en-US" dirty="0"/>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5668" y="2160589"/>
            <a:ext cx="4932608" cy="3139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6521133" y="5530419"/>
            <a:ext cx="1841678" cy="373487"/>
          </a:xfrm>
          <a:prstGeom prst="rect">
            <a:avLst/>
          </a:prstGeom>
          <a:noFill/>
        </p:spPr>
        <p:txBody>
          <a:bodyPr wrap="square" rtlCol="0">
            <a:spAutoFit/>
          </a:bodyPr>
          <a:lstStyle/>
          <a:p>
            <a:pPr algn="ctr"/>
            <a:r>
              <a:rPr lang="tr-TR" dirty="0" smtClean="0"/>
              <a:t>İzole konteyner</a:t>
            </a:r>
            <a:endParaRPr lang="en-US" dirty="0"/>
          </a:p>
        </p:txBody>
      </p:sp>
    </p:spTree>
    <p:extLst>
      <p:ext uri="{BB962C8B-B14F-4D97-AF65-F5344CB8AC3E}">
        <p14:creationId xmlns:p14="http://schemas.microsoft.com/office/powerpoint/2010/main" val="34949253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2.2.2.4. Özel Amaçlı </a:t>
            </a:r>
            <a:r>
              <a:rPr lang="tr-TR" b="1" dirty="0" smtClean="0"/>
              <a:t>Konteynerler</a:t>
            </a:r>
            <a:endParaRPr lang="en-US" dirty="0"/>
          </a:p>
        </p:txBody>
      </p:sp>
      <p:sp>
        <p:nvSpPr>
          <p:cNvPr id="3" name="İçerik Yer Tutucusu 2"/>
          <p:cNvSpPr>
            <a:spLocks noGrp="1"/>
          </p:cNvSpPr>
          <p:nvPr>
            <p:ph idx="1"/>
          </p:nvPr>
        </p:nvSpPr>
        <p:spPr/>
        <p:txBody>
          <a:bodyPr/>
          <a:lstStyle/>
          <a:p>
            <a:r>
              <a:rPr lang="tr-TR" dirty="0"/>
              <a:t>Belli ve özel bir amaç için hazırlanmış konteynerlerdir (örneğin, hayvan konteyneri). Konteynerler   genel   olarak   20   </a:t>
            </a:r>
            <a:r>
              <a:rPr lang="tr-TR" dirty="0" err="1"/>
              <a:t>feet</a:t>
            </a:r>
            <a:r>
              <a:rPr lang="tr-TR" dirty="0"/>
              <a:t>   ve   40   </a:t>
            </a:r>
            <a:r>
              <a:rPr lang="tr-TR" dirty="0" err="1"/>
              <a:t>feet</a:t>
            </a:r>
            <a:r>
              <a:rPr lang="tr-TR" dirty="0"/>
              <a:t>   olmak   üzere   iki   ayrı   ebat   olarak kullanılmaktadır. Bu konteynerlerin boyutlarına göre özellikleri şunlardır:</a:t>
            </a:r>
            <a:endParaRPr lang="en-US" dirty="0"/>
          </a:p>
          <a:p>
            <a:endParaRPr lang="en-US" dirty="0"/>
          </a:p>
        </p:txBody>
      </p:sp>
    </p:spTree>
    <p:extLst>
      <p:ext uri="{BB962C8B-B14F-4D97-AF65-F5344CB8AC3E}">
        <p14:creationId xmlns:p14="http://schemas.microsoft.com/office/powerpoint/2010/main" val="23427862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20 </a:t>
            </a:r>
            <a:r>
              <a:rPr lang="tr-TR" b="1" dirty="0" err="1"/>
              <a:t>feet</a:t>
            </a:r>
            <a:r>
              <a:rPr lang="tr-TR" b="1" dirty="0"/>
              <a:t> standart konteyner</a:t>
            </a:r>
            <a:r>
              <a:rPr lang="en-US" dirty="0"/>
              <a:t/>
            </a:r>
            <a:br>
              <a:rPr lang="en-US" dirty="0"/>
            </a:br>
            <a:endParaRPr lang="en-US" dirty="0"/>
          </a:p>
        </p:txBody>
      </p:sp>
      <p:sp>
        <p:nvSpPr>
          <p:cNvPr id="3" name="İçerik Yer Tutucusu 2"/>
          <p:cNvSpPr>
            <a:spLocks noGrp="1"/>
          </p:cNvSpPr>
          <p:nvPr>
            <p:ph idx="1"/>
          </p:nvPr>
        </p:nvSpPr>
        <p:spPr>
          <a:xfrm>
            <a:off x="677334" y="1545466"/>
            <a:ext cx="8596668" cy="3916348"/>
          </a:xfrm>
        </p:spPr>
        <p:txBody>
          <a:bodyPr/>
          <a:lstStyle/>
          <a:p>
            <a:r>
              <a:rPr lang="tr-TR" dirty="0"/>
              <a:t>Hemen hemen bütün genel kargoların taşınmasında yaygın olarak kullanılmaktadır. Genel yükler için dizayn edilmiştir. Kuru yükler için kullanılabilir. İçerisine monte edilebilecek </a:t>
            </a:r>
            <a:r>
              <a:rPr lang="tr-TR" dirty="0" err="1"/>
              <a:t>flexitank</a:t>
            </a:r>
            <a:r>
              <a:rPr lang="tr-TR" dirty="0"/>
              <a:t> aparatı ile sıvı yükler de taşınabilir. Konteynerin içine sığabilecek ve kapısından girebilecek tüm yükler için uygundur.</a:t>
            </a:r>
            <a:endParaRPr lang="en-US" dirty="0"/>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6599" y="3108570"/>
            <a:ext cx="4721783" cy="304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563388" y="6213828"/>
            <a:ext cx="3168203" cy="369332"/>
          </a:xfrm>
          <a:prstGeom prst="rect">
            <a:avLst/>
          </a:prstGeom>
          <a:noFill/>
        </p:spPr>
        <p:txBody>
          <a:bodyPr wrap="square" rtlCol="0">
            <a:spAutoFit/>
          </a:bodyPr>
          <a:lstStyle/>
          <a:p>
            <a:r>
              <a:rPr lang="tr-TR" b="1" dirty="0"/>
              <a:t>20 </a:t>
            </a:r>
            <a:r>
              <a:rPr lang="tr-TR" b="1" dirty="0" err="1"/>
              <a:t>feet</a:t>
            </a:r>
            <a:r>
              <a:rPr lang="tr-TR" b="1" dirty="0"/>
              <a:t> standart konteyner</a:t>
            </a:r>
            <a:endParaRPr lang="en-US" dirty="0"/>
          </a:p>
        </p:txBody>
      </p:sp>
    </p:spTree>
    <p:extLst>
      <p:ext uri="{BB962C8B-B14F-4D97-AF65-F5344CB8AC3E}">
        <p14:creationId xmlns:p14="http://schemas.microsoft.com/office/powerpoint/2010/main" val="3280609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1.1.1. Paletlerin Geçmişteki ve Bugünkü Durumu</a:t>
            </a:r>
            <a:endParaRPr lang="en-US" dirty="0"/>
          </a:p>
        </p:txBody>
      </p:sp>
      <p:sp>
        <p:nvSpPr>
          <p:cNvPr id="3" name="İçerik Yer Tutucusu 2"/>
          <p:cNvSpPr>
            <a:spLocks noGrp="1"/>
          </p:cNvSpPr>
          <p:nvPr>
            <p:ph idx="1"/>
          </p:nvPr>
        </p:nvSpPr>
        <p:spPr>
          <a:xfrm>
            <a:off x="677334" y="1930400"/>
            <a:ext cx="8596668" cy="4521915"/>
          </a:xfrm>
        </p:spPr>
        <p:txBody>
          <a:bodyPr>
            <a:normAutofit fontScale="85000" lnSpcReduction="10000"/>
          </a:bodyPr>
          <a:lstStyle/>
          <a:p>
            <a:r>
              <a:rPr lang="tr-TR" dirty="0"/>
              <a:t>Hafiflik, dayanıklılık, neme ve diğer çevresel etkenlere mukavemet gibi özellikleri plastik  paletlerin  üretimini  ve  kullanımını  teşvik  etmiştir.  Ahşap  paletlere  kıyasla  daha yüksek fiyatlı olmasına rağmen kulanım ömrünün daha uzun olması, plastik paletler için önemli bir tercih unsuru olmuştur.</a:t>
            </a:r>
            <a:endParaRPr lang="en-US" dirty="0"/>
          </a:p>
          <a:p>
            <a:r>
              <a:rPr lang="tr-TR" dirty="0" smtClean="0"/>
              <a:t>Çevre </a:t>
            </a:r>
            <a:r>
              <a:rPr lang="tr-TR" dirty="0"/>
              <a:t>duyarlılığının yüksek olduğu günümüzde, malzeme taşımacılığında kullanılacak ekipman seçiminde geri dönüşümü kolay (yeniden kullanılabilir) plastik paletler ilk sıralarda yer  almaya  devam  etmektedir.  Öte  yandan  yine  aynı  sebepten  oldukça  hafif  olan  ve kolaylıkla elden çıkarılabilen mukavva paletlere olan ilgi de giderek artmaktadır.</a:t>
            </a:r>
            <a:endParaRPr lang="en-US" dirty="0"/>
          </a:p>
          <a:p>
            <a:r>
              <a:rPr lang="tr-TR" dirty="0" smtClean="0"/>
              <a:t>Malzeme </a:t>
            </a:r>
            <a:r>
              <a:rPr lang="tr-TR" dirty="0"/>
              <a:t>taşımacılığında kullanılan palet sanayinin geleceğini ise nihai kullanıcının ihtiyaçları doğrultusunda belirledikleri tercihler, teknolojideki gelişmeler, maliyet ve performans ölçütleri şekillendirecektir.</a:t>
            </a:r>
            <a:endParaRPr lang="en-US" dirty="0"/>
          </a:p>
          <a:p>
            <a:r>
              <a:rPr lang="tr-TR" dirty="0" smtClean="0"/>
              <a:t>Bugün </a:t>
            </a:r>
            <a:r>
              <a:rPr lang="tr-TR" dirty="0"/>
              <a:t>sektörde baskın konumda olan ahşap palet sanayinin büyüme hızının, sektörde alternatif ürünlere doğru bir kayışın olması nedeniyle yavaşlaması beklenmektedir. Nihai palet kullanıcılarının ahşap dışındaki malzemelerden (özellikle de plastik ve mukavvadan) mamul paletlere yönelmesi, ahşap paletlerin pazar payının azalması sonucunu da beraberinde getirecektir</a:t>
            </a:r>
            <a:r>
              <a:rPr lang="tr-TR" dirty="0" smtClean="0"/>
              <a:t>.</a:t>
            </a:r>
          </a:p>
          <a:p>
            <a:r>
              <a:rPr lang="tr-TR" dirty="0"/>
              <a:t>Kullanılan paletlerin türü, sektöre göre değişiklik de gösterebilmektedir. Örneğin, sağlık ve eczacılık ürünleri sanayinde mukavva paletler tercih </a:t>
            </a:r>
            <a:r>
              <a:rPr lang="tr-TR" dirty="0" smtClean="0"/>
              <a:t>edilmektedir</a:t>
            </a:r>
            <a:r>
              <a:rPr lang="tr-TR" dirty="0"/>
              <a:t>.</a:t>
            </a:r>
            <a:endParaRPr lang="en-US" dirty="0"/>
          </a:p>
        </p:txBody>
      </p:sp>
    </p:spTree>
    <p:extLst>
      <p:ext uri="{BB962C8B-B14F-4D97-AF65-F5344CB8AC3E}">
        <p14:creationId xmlns:p14="http://schemas.microsoft.com/office/powerpoint/2010/main" val="26751370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3197105374"/>
              </p:ext>
            </p:extLst>
          </p:nvPr>
        </p:nvGraphicFramePr>
        <p:xfrm>
          <a:off x="677334" y="528320"/>
          <a:ext cx="8596311" cy="1483360"/>
        </p:xfrm>
        <a:graphic>
          <a:graphicData uri="http://schemas.openxmlformats.org/drawingml/2006/table">
            <a:tbl>
              <a:tblPr firstRow="1" bandRow="1">
                <a:tableStyleId>{5C22544A-7EE6-4342-B048-85BDC9FD1C3A}</a:tableStyleId>
              </a:tblPr>
              <a:tblGrid>
                <a:gridCol w="2275480"/>
                <a:gridCol w="2275480"/>
                <a:gridCol w="4045351"/>
              </a:tblGrid>
              <a:tr h="370840">
                <a:tc>
                  <a:txBody>
                    <a:bodyPr/>
                    <a:lstStyle/>
                    <a:p>
                      <a:pPr algn="ctr"/>
                      <a:r>
                        <a:rPr lang="tr-TR" dirty="0" smtClean="0"/>
                        <a:t>İç</a:t>
                      </a:r>
                      <a:r>
                        <a:rPr lang="tr-TR" baseline="0" dirty="0" smtClean="0"/>
                        <a:t> boyutları</a:t>
                      </a:r>
                      <a:endParaRPr lang="en-US" dirty="0"/>
                    </a:p>
                  </a:txBody>
                  <a:tcPr anchor="ctr"/>
                </a:tc>
                <a:tc>
                  <a:txBody>
                    <a:bodyPr/>
                    <a:lstStyle/>
                    <a:p>
                      <a:pPr algn="ctr"/>
                      <a:r>
                        <a:rPr lang="tr-TR" dirty="0" smtClean="0"/>
                        <a:t>Kapı boyutları (m)</a:t>
                      </a:r>
                      <a:endParaRPr lang="en-US" dirty="0"/>
                    </a:p>
                  </a:txBody>
                  <a:tcPr anchor="ctr"/>
                </a:tc>
                <a:tc>
                  <a:txBody>
                    <a:bodyPr/>
                    <a:lstStyle/>
                    <a:p>
                      <a:pPr algn="ctr"/>
                      <a:r>
                        <a:rPr lang="tr-TR" dirty="0" smtClean="0"/>
                        <a:t>Yükleme hacmi (m3)</a:t>
                      </a:r>
                      <a:endParaRPr lang="en-US" dirty="0"/>
                    </a:p>
                  </a:txBody>
                  <a:tcPr anchor="ctr"/>
                </a:tc>
              </a:tr>
              <a:tr h="370840">
                <a:tc>
                  <a:txBody>
                    <a:bodyPr/>
                    <a:lstStyle/>
                    <a:p>
                      <a:pPr algn="ctr"/>
                      <a:r>
                        <a:rPr lang="tr-TR" dirty="0" smtClean="0"/>
                        <a:t>Uzunluk: 5,90</a:t>
                      </a:r>
                      <a:endParaRPr lang="en-US" dirty="0"/>
                    </a:p>
                  </a:txBody>
                  <a:tcPr anchor="ctr"/>
                </a:tc>
                <a:tc>
                  <a:txBody>
                    <a:bodyPr/>
                    <a:lstStyle/>
                    <a:p>
                      <a:pPr algn="ctr"/>
                      <a:r>
                        <a:rPr lang="tr-TR" dirty="0" smtClean="0"/>
                        <a:t>Genişlik</a:t>
                      </a:r>
                      <a:r>
                        <a:rPr lang="tr-TR" baseline="0" dirty="0" smtClean="0"/>
                        <a:t>: 2,34</a:t>
                      </a:r>
                      <a:endParaRPr lang="en-US" dirty="0"/>
                    </a:p>
                  </a:txBody>
                  <a:tcPr anchor="ctr"/>
                </a:tc>
                <a:tc>
                  <a:txBody>
                    <a:bodyPr/>
                    <a:lstStyle/>
                    <a:p>
                      <a:pPr algn="ctr"/>
                      <a:r>
                        <a:rPr lang="tr-TR" dirty="0" smtClean="0"/>
                        <a:t>33</a:t>
                      </a:r>
                      <a:endParaRPr lang="en-US" dirty="0"/>
                    </a:p>
                  </a:txBody>
                  <a:tcPr anchor="ctr"/>
                </a:tc>
              </a:tr>
              <a:tr h="370840">
                <a:tc>
                  <a:txBody>
                    <a:bodyPr/>
                    <a:lstStyle/>
                    <a:p>
                      <a:pPr algn="ctr"/>
                      <a:r>
                        <a:rPr lang="tr-TR" dirty="0" smtClean="0"/>
                        <a:t>Genişlik:</a:t>
                      </a:r>
                      <a:r>
                        <a:rPr lang="tr-TR" baseline="0" dirty="0" smtClean="0"/>
                        <a:t> 2,35</a:t>
                      </a:r>
                      <a:endParaRPr lang="en-US" dirty="0"/>
                    </a:p>
                  </a:txBody>
                  <a:tcPr anchor="ctr"/>
                </a:tc>
                <a:tc>
                  <a:txBody>
                    <a:bodyPr/>
                    <a:lstStyle/>
                    <a:p>
                      <a:pPr algn="ctr"/>
                      <a:r>
                        <a:rPr lang="tr-TR" dirty="0" smtClean="0"/>
                        <a:t>Yükseklik: 2,27</a:t>
                      </a:r>
                      <a:endParaRPr lang="en-US" dirty="0"/>
                    </a:p>
                  </a:txBody>
                  <a:tcPr anchor="ctr"/>
                </a:tc>
                <a:tc>
                  <a:txBody>
                    <a:bodyPr/>
                    <a:lstStyle/>
                    <a:p>
                      <a:pPr algn="ctr"/>
                      <a:r>
                        <a:rPr lang="tr-TR" dirty="0" smtClean="0"/>
                        <a:t>Yükleme Kapasitesi (</a:t>
                      </a:r>
                      <a:r>
                        <a:rPr lang="tr-TR" dirty="0" err="1" smtClean="0"/>
                        <a:t>Darasız</a:t>
                      </a:r>
                      <a:r>
                        <a:rPr lang="tr-TR" dirty="0" smtClean="0"/>
                        <a:t> kg)</a:t>
                      </a:r>
                      <a:endParaRPr lang="en-US" dirty="0"/>
                    </a:p>
                  </a:txBody>
                  <a:tcPr anchor="ctr"/>
                </a:tc>
              </a:tr>
              <a:tr h="370840">
                <a:tc>
                  <a:txBody>
                    <a:bodyPr/>
                    <a:lstStyle/>
                    <a:p>
                      <a:pPr algn="ctr"/>
                      <a:r>
                        <a:rPr lang="tr-TR" dirty="0" smtClean="0"/>
                        <a:t>Yükseklik: 2,38</a:t>
                      </a:r>
                      <a:endParaRPr lang="en-US" dirty="0"/>
                    </a:p>
                  </a:txBody>
                  <a:tcPr anchor="ctr"/>
                </a:tc>
                <a:tc>
                  <a:txBody>
                    <a:bodyPr/>
                    <a:lstStyle/>
                    <a:p>
                      <a:pPr algn="ctr"/>
                      <a:r>
                        <a:rPr lang="tr-TR" dirty="0" smtClean="0"/>
                        <a:t>-</a:t>
                      </a:r>
                      <a:endParaRPr lang="en-US" dirty="0"/>
                    </a:p>
                  </a:txBody>
                  <a:tcPr anchor="ctr"/>
                </a:tc>
                <a:tc>
                  <a:txBody>
                    <a:bodyPr/>
                    <a:lstStyle/>
                    <a:p>
                      <a:pPr algn="ctr"/>
                      <a:r>
                        <a:rPr lang="tr-TR" dirty="0" smtClean="0"/>
                        <a:t>17.500</a:t>
                      </a:r>
                      <a:endParaRPr lang="en-US" dirty="0"/>
                    </a:p>
                  </a:txBody>
                  <a:tcPr anchor="ctr"/>
                </a:tc>
              </a:tr>
            </a:tbl>
          </a:graphicData>
        </a:graphic>
      </p:graphicFrame>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2315793"/>
            <a:ext cx="8596311" cy="359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Metin kutusu 6"/>
          <p:cNvSpPr txBox="1"/>
          <p:nvPr/>
        </p:nvSpPr>
        <p:spPr>
          <a:xfrm>
            <a:off x="2824717" y="6034098"/>
            <a:ext cx="4301544" cy="369332"/>
          </a:xfrm>
          <a:prstGeom prst="rect">
            <a:avLst/>
          </a:prstGeom>
          <a:noFill/>
        </p:spPr>
        <p:txBody>
          <a:bodyPr wrap="square" rtlCol="0">
            <a:spAutoFit/>
          </a:bodyPr>
          <a:lstStyle/>
          <a:p>
            <a:r>
              <a:rPr lang="tr-TR" b="1" dirty="0" smtClean="0"/>
              <a:t>20 </a:t>
            </a:r>
            <a:r>
              <a:rPr lang="tr-TR" b="1" dirty="0" err="1"/>
              <a:t>feet</a:t>
            </a:r>
            <a:r>
              <a:rPr lang="tr-TR" b="1" dirty="0"/>
              <a:t> standart konteyner iç </a:t>
            </a:r>
            <a:r>
              <a:rPr lang="tr-TR" b="1" dirty="0" smtClean="0"/>
              <a:t>görünüş</a:t>
            </a:r>
            <a:endParaRPr lang="en-US" dirty="0"/>
          </a:p>
        </p:txBody>
      </p:sp>
    </p:spTree>
    <p:extLst>
      <p:ext uri="{BB962C8B-B14F-4D97-AF65-F5344CB8AC3E}">
        <p14:creationId xmlns:p14="http://schemas.microsoft.com/office/powerpoint/2010/main" val="16775678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40 </a:t>
            </a:r>
            <a:r>
              <a:rPr lang="tr-TR" b="1" dirty="0" err="1"/>
              <a:t>feet</a:t>
            </a:r>
            <a:r>
              <a:rPr lang="tr-TR" b="1" dirty="0"/>
              <a:t> standart konteyner</a:t>
            </a:r>
            <a:r>
              <a:rPr lang="en-US" dirty="0"/>
              <a:t/>
            </a:r>
            <a:br>
              <a:rPr lang="en-US" dirty="0"/>
            </a:br>
            <a:endParaRPr lang="en-US" dirty="0"/>
          </a:p>
        </p:txBody>
      </p:sp>
      <p:sp>
        <p:nvSpPr>
          <p:cNvPr id="3" name="İçerik Yer Tutucusu 2"/>
          <p:cNvSpPr>
            <a:spLocks noGrp="1"/>
          </p:cNvSpPr>
          <p:nvPr>
            <p:ph idx="1"/>
          </p:nvPr>
        </p:nvSpPr>
        <p:spPr>
          <a:xfrm>
            <a:off x="677334" y="1387857"/>
            <a:ext cx="5530283" cy="5270520"/>
          </a:xfrm>
        </p:spPr>
        <p:txBody>
          <a:bodyPr/>
          <a:lstStyle/>
          <a:p>
            <a:r>
              <a:rPr lang="tr-TR" dirty="0"/>
              <a:t>Hemen hemen bütün kuru yük taşımacılığında yaygın olarak kullanılan konteyner tipidir.   Standart   konteynerin   kapısı,   dar   kenar   üzerinden   açılmaktadır.   Özellikle yüklemelerde kapı boyutları dikkate alınmalıdır. Sevkiyat sırasında düşme, sürtünme ve çarpma olmaması için istifleme düzenine önem verilmesi gerekir. Tam dolmamış konteynerlerde, yükün kayması ve birbirine çarpmasının önlenmesi için gerektiğinde hava yastıkları kullanılmaktadır. Havaleli fakat havalesine oranla ağırlığı az olan taşımalarda kullanılır (beyaz eşya, tütün, tekstil, gıda vb.). Uygunsuz taşıma yapılmaması açısından, </a:t>
            </a:r>
            <a:r>
              <a:rPr lang="tr-TR" dirty="0" err="1"/>
              <a:t>forklift</a:t>
            </a:r>
            <a:r>
              <a:rPr lang="tr-TR" dirty="0"/>
              <a:t> cepleri </a:t>
            </a:r>
            <a:r>
              <a:rPr lang="tr-TR" dirty="0" smtClean="0"/>
              <a:t>yoktur.</a:t>
            </a:r>
            <a:endParaRPr lang="en-US" dirty="0"/>
          </a:p>
        </p:txBody>
      </p:sp>
      <p:pic>
        <p:nvPicPr>
          <p:cNvPr id="43020"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7617" y="1722708"/>
            <a:ext cx="5518868" cy="286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etin kutusu 10"/>
          <p:cNvSpPr txBox="1"/>
          <p:nvPr/>
        </p:nvSpPr>
        <p:spPr>
          <a:xfrm>
            <a:off x="7228403" y="4735064"/>
            <a:ext cx="3477296" cy="369332"/>
          </a:xfrm>
          <a:prstGeom prst="rect">
            <a:avLst/>
          </a:prstGeom>
          <a:noFill/>
        </p:spPr>
        <p:txBody>
          <a:bodyPr wrap="square" rtlCol="0">
            <a:spAutoFit/>
          </a:bodyPr>
          <a:lstStyle/>
          <a:p>
            <a:pPr algn="ctr"/>
            <a:r>
              <a:rPr lang="tr-TR" b="1" dirty="0"/>
              <a:t>40 </a:t>
            </a:r>
            <a:r>
              <a:rPr lang="tr-TR" b="1" dirty="0" err="1"/>
              <a:t>feet</a:t>
            </a:r>
            <a:r>
              <a:rPr lang="tr-TR" b="1" dirty="0"/>
              <a:t> standart </a:t>
            </a:r>
            <a:r>
              <a:rPr lang="tr-TR" b="1" dirty="0" smtClean="0"/>
              <a:t>konteyner</a:t>
            </a:r>
            <a:endParaRPr lang="en-US" dirty="0"/>
          </a:p>
        </p:txBody>
      </p:sp>
    </p:spTree>
    <p:extLst>
      <p:ext uri="{BB962C8B-B14F-4D97-AF65-F5344CB8AC3E}">
        <p14:creationId xmlns:p14="http://schemas.microsoft.com/office/powerpoint/2010/main" val="32636472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en-US"/>
          </a:p>
        </p:txBody>
      </p:sp>
      <p:graphicFrame>
        <p:nvGraphicFramePr>
          <p:cNvPr id="4" name="İçerik Yer Tutucusu 5"/>
          <p:cNvGraphicFramePr>
            <a:graphicFrameLocks/>
          </p:cNvGraphicFramePr>
          <p:nvPr>
            <p:extLst>
              <p:ext uri="{D42A27DB-BD31-4B8C-83A1-F6EECF244321}">
                <p14:modId xmlns:p14="http://schemas.microsoft.com/office/powerpoint/2010/main" val="3454217660"/>
              </p:ext>
            </p:extLst>
          </p:nvPr>
        </p:nvGraphicFramePr>
        <p:xfrm>
          <a:off x="677334" y="528320"/>
          <a:ext cx="8596311" cy="1483360"/>
        </p:xfrm>
        <a:graphic>
          <a:graphicData uri="http://schemas.openxmlformats.org/drawingml/2006/table">
            <a:tbl>
              <a:tblPr firstRow="1" bandRow="1">
                <a:tableStyleId>{5C22544A-7EE6-4342-B048-85BDC9FD1C3A}</a:tableStyleId>
              </a:tblPr>
              <a:tblGrid>
                <a:gridCol w="2275480"/>
                <a:gridCol w="2275480"/>
                <a:gridCol w="4045351"/>
              </a:tblGrid>
              <a:tr h="370840">
                <a:tc>
                  <a:txBody>
                    <a:bodyPr/>
                    <a:lstStyle/>
                    <a:p>
                      <a:pPr algn="ctr"/>
                      <a:r>
                        <a:rPr lang="tr-TR" dirty="0" smtClean="0"/>
                        <a:t>İç</a:t>
                      </a:r>
                      <a:r>
                        <a:rPr lang="tr-TR" baseline="0" dirty="0" smtClean="0"/>
                        <a:t> boyutları</a:t>
                      </a:r>
                      <a:endParaRPr lang="en-US" dirty="0"/>
                    </a:p>
                  </a:txBody>
                  <a:tcPr anchor="ctr"/>
                </a:tc>
                <a:tc>
                  <a:txBody>
                    <a:bodyPr/>
                    <a:lstStyle/>
                    <a:p>
                      <a:pPr algn="ctr"/>
                      <a:r>
                        <a:rPr lang="tr-TR" dirty="0" smtClean="0"/>
                        <a:t>Kapı boyutları (m)</a:t>
                      </a:r>
                      <a:endParaRPr lang="en-US" dirty="0"/>
                    </a:p>
                  </a:txBody>
                  <a:tcPr anchor="ctr"/>
                </a:tc>
                <a:tc>
                  <a:txBody>
                    <a:bodyPr/>
                    <a:lstStyle/>
                    <a:p>
                      <a:pPr algn="ctr"/>
                      <a:r>
                        <a:rPr lang="tr-TR" dirty="0" smtClean="0"/>
                        <a:t>Yükleme hacmi (m3)</a:t>
                      </a:r>
                      <a:endParaRPr lang="en-US" dirty="0"/>
                    </a:p>
                  </a:txBody>
                  <a:tcPr anchor="ctr"/>
                </a:tc>
              </a:tr>
              <a:tr h="370840">
                <a:tc>
                  <a:txBody>
                    <a:bodyPr/>
                    <a:lstStyle/>
                    <a:p>
                      <a:pPr algn="ctr"/>
                      <a:r>
                        <a:rPr lang="tr-TR" dirty="0" smtClean="0"/>
                        <a:t>Uzunluk: 12,02</a:t>
                      </a:r>
                      <a:endParaRPr lang="en-US" dirty="0"/>
                    </a:p>
                  </a:txBody>
                  <a:tcPr anchor="ctr"/>
                </a:tc>
                <a:tc>
                  <a:txBody>
                    <a:bodyPr/>
                    <a:lstStyle/>
                    <a:p>
                      <a:pPr algn="ctr"/>
                      <a:r>
                        <a:rPr lang="tr-TR" dirty="0" smtClean="0"/>
                        <a:t>Genişlik</a:t>
                      </a:r>
                      <a:r>
                        <a:rPr lang="tr-TR" baseline="0" dirty="0" smtClean="0"/>
                        <a:t>: 2,34</a:t>
                      </a:r>
                      <a:endParaRPr lang="en-US" dirty="0"/>
                    </a:p>
                  </a:txBody>
                  <a:tcPr anchor="ctr"/>
                </a:tc>
                <a:tc>
                  <a:txBody>
                    <a:bodyPr/>
                    <a:lstStyle/>
                    <a:p>
                      <a:pPr algn="ctr"/>
                      <a:r>
                        <a:rPr lang="tr-TR" dirty="0" smtClean="0"/>
                        <a:t>67,5</a:t>
                      </a:r>
                      <a:endParaRPr lang="en-US" dirty="0"/>
                    </a:p>
                  </a:txBody>
                  <a:tcPr anchor="ctr"/>
                </a:tc>
              </a:tr>
              <a:tr h="370840">
                <a:tc>
                  <a:txBody>
                    <a:bodyPr/>
                    <a:lstStyle/>
                    <a:p>
                      <a:pPr algn="ctr"/>
                      <a:r>
                        <a:rPr lang="tr-TR" dirty="0" smtClean="0"/>
                        <a:t>Genişlik:</a:t>
                      </a:r>
                      <a:r>
                        <a:rPr lang="tr-TR" baseline="0" dirty="0" smtClean="0"/>
                        <a:t> 2,35</a:t>
                      </a:r>
                      <a:endParaRPr lang="en-US" dirty="0"/>
                    </a:p>
                  </a:txBody>
                  <a:tcPr anchor="ctr"/>
                </a:tc>
                <a:tc>
                  <a:txBody>
                    <a:bodyPr/>
                    <a:lstStyle/>
                    <a:p>
                      <a:pPr algn="ctr"/>
                      <a:r>
                        <a:rPr lang="tr-TR" dirty="0" smtClean="0"/>
                        <a:t>Yükseklik: 2,28</a:t>
                      </a:r>
                      <a:endParaRPr lang="en-US" dirty="0"/>
                    </a:p>
                  </a:txBody>
                  <a:tcPr anchor="ctr"/>
                </a:tc>
                <a:tc>
                  <a:txBody>
                    <a:bodyPr/>
                    <a:lstStyle/>
                    <a:p>
                      <a:pPr algn="ctr"/>
                      <a:r>
                        <a:rPr lang="tr-TR" dirty="0" smtClean="0"/>
                        <a:t>Yükleme Kapasitesi (</a:t>
                      </a:r>
                      <a:r>
                        <a:rPr lang="tr-TR" dirty="0" err="1" smtClean="0"/>
                        <a:t>Darasız</a:t>
                      </a:r>
                      <a:r>
                        <a:rPr lang="tr-TR" dirty="0" smtClean="0"/>
                        <a:t> kg)</a:t>
                      </a:r>
                      <a:endParaRPr lang="en-US" dirty="0"/>
                    </a:p>
                  </a:txBody>
                  <a:tcPr anchor="ctr"/>
                </a:tc>
              </a:tr>
              <a:tr h="370840">
                <a:tc>
                  <a:txBody>
                    <a:bodyPr/>
                    <a:lstStyle/>
                    <a:p>
                      <a:pPr algn="ctr"/>
                      <a:r>
                        <a:rPr lang="tr-TR" dirty="0" smtClean="0"/>
                        <a:t>Yükseklik: 2,38</a:t>
                      </a:r>
                      <a:endParaRPr lang="en-US" dirty="0"/>
                    </a:p>
                  </a:txBody>
                  <a:tcPr anchor="ctr"/>
                </a:tc>
                <a:tc>
                  <a:txBody>
                    <a:bodyPr/>
                    <a:lstStyle/>
                    <a:p>
                      <a:pPr algn="ctr"/>
                      <a:r>
                        <a:rPr lang="tr-TR" dirty="0" smtClean="0"/>
                        <a:t>-</a:t>
                      </a:r>
                      <a:endParaRPr lang="en-US" dirty="0"/>
                    </a:p>
                  </a:txBody>
                  <a:tcPr anchor="ctr"/>
                </a:tc>
                <a:tc>
                  <a:txBody>
                    <a:bodyPr/>
                    <a:lstStyle/>
                    <a:p>
                      <a:pPr algn="ctr"/>
                      <a:r>
                        <a:rPr lang="tr-TR" dirty="0" smtClean="0"/>
                        <a:t>20.000</a:t>
                      </a:r>
                      <a:endParaRPr lang="en-US" dirty="0"/>
                    </a:p>
                  </a:txBody>
                  <a:tcPr anchor="ctr"/>
                </a:tc>
              </a:tr>
            </a:tbl>
          </a:graphicData>
        </a:graphic>
      </p:graphicFrame>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331" y="2391725"/>
            <a:ext cx="8596311" cy="328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4"/>
          <p:cNvSpPr txBox="1"/>
          <p:nvPr/>
        </p:nvSpPr>
        <p:spPr>
          <a:xfrm>
            <a:off x="2811837" y="5672030"/>
            <a:ext cx="4327301" cy="369332"/>
          </a:xfrm>
          <a:prstGeom prst="rect">
            <a:avLst/>
          </a:prstGeom>
          <a:noFill/>
        </p:spPr>
        <p:txBody>
          <a:bodyPr wrap="square" rtlCol="0">
            <a:spAutoFit/>
          </a:bodyPr>
          <a:lstStyle/>
          <a:p>
            <a:r>
              <a:rPr lang="tr-TR" b="1" dirty="0"/>
              <a:t>40 </a:t>
            </a:r>
            <a:r>
              <a:rPr lang="tr-TR" b="1" dirty="0" err="1"/>
              <a:t>feet</a:t>
            </a:r>
            <a:r>
              <a:rPr lang="tr-TR" b="1" dirty="0"/>
              <a:t> standart konteyner iç görünüş</a:t>
            </a:r>
            <a:endParaRPr lang="en-US" dirty="0"/>
          </a:p>
        </p:txBody>
      </p:sp>
    </p:spTree>
    <p:extLst>
      <p:ext uri="{BB962C8B-B14F-4D97-AF65-F5344CB8AC3E}">
        <p14:creationId xmlns:p14="http://schemas.microsoft.com/office/powerpoint/2010/main" val="7741054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smtClean="0"/>
              <a:t>20 </a:t>
            </a:r>
            <a:r>
              <a:rPr lang="tr-TR" b="1" dirty="0" err="1"/>
              <a:t>feet</a:t>
            </a:r>
            <a:r>
              <a:rPr lang="tr-TR" b="1" dirty="0"/>
              <a:t> üstü açık (</a:t>
            </a:r>
            <a:r>
              <a:rPr lang="tr-TR" b="1" dirty="0" err="1"/>
              <a:t>open</a:t>
            </a:r>
            <a:r>
              <a:rPr lang="tr-TR" b="1" dirty="0"/>
              <a:t> top) konteyner</a:t>
            </a:r>
            <a:r>
              <a:rPr lang="en-US" dirty="0"/>
              <a:t/>
            </a:r>
            <a:br>
              <a:rPr lang="en-US" dirty="0"/>
            </a:br>
            <a:endParaRPr lang="en-US" dirty="0"/>
          </a:p>
        </p:txBody>
      </p:sp>
      <p:sp>
        <p:nvSpPr>
          <p:cNvPr id="3" name="İçerik Yer Tutucusu 2"/>
          <p:cNvSpPr>
            <a:spLocks noGrp="1"/>
          </p:cNvSpPr>
          <p:nvPr>
            <p:ph idx="1"/>
          </p:nvPr>
        </p:nvSpPr>
        <p:spPr>
          <a:xfrm>
            <a:off x="677334" y="1581040"/>
            <a:ext cx="8596668" cy="3880773"/>
          </a:xfrm>
        </p:spPr>
        <p:txBody>
          <a:bodyPr/>
          <a:lstStyle/>
          <a:p>
            <a:r>
              <a:rPr lang="tr-TR" dirty="0"/>
              <a:t>Vinçlerle ve diğer uygun yükleme araçlarıyla üstten yapılan yüklemelere elverişlidir. Konteynerin üzeri açıktır ve bir branda ile kapatılır. Yüklerin korunması için konteynerin üzeri brandalarla kaplıdır ve yan panellere asılı tutulan tahtalarla desteklenmektedir.</a:t>
            </a:r>
            <a:endParaRPr lang="en-US" dirty="0"/>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531" y="2901840"/>
            <a:ext cx="5752093" cy="330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2423608" y="6205358"/>
            <a:ext cx="4365938" cy="369332"/>
          </a:xfrm>
          <a:prstGeom prst="rect">
            <a:avLst/>
          </a:prstGeom>
          <a:noFill/>
        </p:spPr>
        <p:txBody>
          <a:bodyPr wrap="square" rtlCol="0">
            <a:spAutoFit/>
          </a:bodyPr>
          <a:lstStyle/>
          <a:p>
            <a:pPr algn="ctr"/>
            <a:r>
              <a:rPr lang="tr-TR" b="1" dirty="0"/>
              <a:t>20 </a:t>
            </a:r>
            <a:r>
              <a:rPr lang="tr-TR" b="1" dirty="0" err="1"/>
              <a:t>feet</a:t>
            </a:r>
            <a:r>
              <a:rPr lang="tr-TR" b="1" dirty="0"/>
              <a:t> üstü açık (</a:t>
            </a:r>
            <a:r>
              <a:rPr lang="tr-TR" b="1" dirty="0" err="1"/>
              <a:t>open</a:t>
            </a:r>
            <a:r>
              <a:rPr lang="tr-TR" b="1" dirty="0"/>
              <a:t> top) konteyner</a:t>
            </a:r>
            <a:endParaRPr lang="en-US" dirty="0"/>
          </a:p>
        </p:txBody>
      </p:sp>
    </p:spTree>
    <p:extLst>
      <p:ext uri="{BB962C8B-B14F-4D97-AF65-F5344CB8AC3E}">
        <p14:creationId xmlns:p14="http://schemas.microsoft.com/office/powerpoint/2010/main" val="37848266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en-US" dirty="0"/>
          </a:p>
        </p:txBody>
      </p:sp>
      <p:graphicFrame>
        <p:nvGraphicFramePr>
          <p:cNvPr id="4" name="İçerik Yer Tutucusu 5"/>
          <p:cNvGraphicFramePr>
            <a:graphicFrameLocks/>
          </p:cNvGraphicFramePr>
          <p:nvPr>
            <p:extLst>
              <p:ext uri="{D42A27DB-BD31-4B8C-83A1-F6EECF244321}">
                <p14:modId xmlns:p14="http://schemas.microsoft.com/office/powerpoint/2010/main" val="1013206911"/>
              </p:ext>
            </p:extLst>
          </p:nvPr>
        </p:nvGraphicFramePr>
        <p:xfrm>
          <a:off x="677334" y="528320"/>
          <a:ext cx="8596311" cy="1483360"/>
        </p:xfrm>
        <a:graphic>
          <a:graphicData uri="http://schemas.openxmlformats.org/drawingml/2006/table">
            <a:tbl>
              <a:tblPr firstRow="1" bandRow="1">
                <a:tableStyleId>{5C22544A-7EE6-4342-B048-85BDC9FD1C3A}</a:tableStyleId>
              </a:tblPr>
              <a:tblGrid>
                <a:gridCol w="2275480"/>
                <a:gridCol w="2275480"/>
                <a:gridCol w="4045351"/>
              </a:tblGrid>
              <a:tr h="370840">
                <a:tc>
                  <a:txBody>
                    <a:bodyPr/>
                    <a:lstStyle/>
                    <a:p>
                      <a:pPr algn="ctr"/>
                      <a:r>
                        <a:rPr lang="tr-TR" dirty="0" smtClean="0"/>
                        <a:t>İç</a:t>
                      </a:r>
                      <a:r>
                        <a:rPr lang="tr-TR" baseline="0" dirty="0" smtClean="0"/>
                        <a:t> boyutları</a:t>
                      </a:r>
                      <a:endParaRPr lang="en-US" dirty="0"/>
                    </a:p>
                  </a:txBody>
                  <a:tcPr anchor="ctr"/>
                </a:tc>
                <a:tc>
                  <a:txBody>
                    <a:bodyPr/>
                    <a:lstStyle/>
                    <a:p>
                      <a:pPr algn="ctr"/>
                      <a:r>
                        <a:rPr lang="tr-TR" dirty="0" smtClean="0"/>
                        <a:t>Kapı boyutları (m)</a:t>
                      </a:r>
                      <a:endParaRPr lang="en-US" dirty="0"/>
                    </a:p>
                  </a:txBody>
                  <a:tcPr anchor="ctr"/>
                </a:tc>
                <a:tc>
                  <a:txBody>
                    <a:bodyPr/>
                    <a:lstStyle/>
                    <a:p>
                      <a:pPr algn="ctr"/>
                      <a:r>
                        <a:rPr lang="tr-TR" dirty="0" smtClean="0"/>
                        <a:t>Yükleme hacmi (m3)</a:t>
                      </a:r>
                      <a:endParaRPr lang="en-US" dirty="0"/>
                    </a:p>
                  </a:txBody>
                  <a:tcPr anchor="ctr"/>
                </a:tc>
              </a:tr>
              <a:tr h="370840">
                <a:tc>
                  <a:txBody>
                    <a:bodyPr/>
                    <a:lstStyle/>
                    <a:p>
                      <a:pPr algn="ctr"/>
                      <a:r>
                        <a:rPr lang="tr-TR" dirty="0" smtClean="0"/>
                        <a:t>Uzunluk: 5,09</a:t>
                      </a:r>
                      <a:endParaRPr lang="en-US" dirty="0"/>
                    </a:p>
                  </a:txBody>
                  <a:tcPr anchor="ctr"/>
                </a:tc>
                <a:tc>
                  <a:txBody>
                    <a:bodyPr/>
                    <a:lstStyle/>
                    <a:p>
                      <a:pPr algn="ctr"/>
                      <a:r>
                        <a:rPr lang="tr-TR" dirty="0" smtClean="0"/>
                        <a:t>Genişlik</a:t>
                      </a:r>
                      <a:r>
                        <a:rPr lang="tr-TR" baseline="0" dirty="0" smtClean="0"/>
                        <a:t>: 2,34</a:t>
                      </a:r>
                      <a:endParaRPr lang="en-US" dirty="0"/>
                    </a:p>
                  </a:txBody>
                  <a:tcPr anchor="ctr"/>
                </a:tc>
                <a:tc>
                  <a:txBody>
                    <a:bodyPr/>
                    <a:lstStyle/>
                    <a:p>
                      <a:pPr algn="ctr"/>
                      <a:r>
                        <a:rPr lang="tr-TR" dirty="0" smtClean="0"/>
                        <a:t>32,3</a:t>
                      </a:r>
                      <a:endParaRPr lang="en-US" dirty="0"/>
                    </a:p>
                  </a:txBody>
                  <a:tcPr anchor="ctr"/>
                </a:tc>
              </a:tr>
              <a:tr h="370840">
                <a:tc>
                  <a:txBody>
                    <a:bodyPr/>
                    <a:lstStyle/>
                    <a:p>
                      <a:pPr algn="ctr"/>
                      <a:r>
                        <a:rPr lang="tr-TR" dirty="0" smtClean="0"/>
                        <a:t>Genişlik:</a:t>
                      </a:r>
                      <a:r>
                        <a:rPr lang="tr-TR" baseline="0" dirty="0" smtClean="0"/>
                        <a:t> 2,34</a:t>
                      </a:r>
                      <a:endParaRPr lang="en-US" dirty="0"/>
                    </a:p>
                  </a:txBody>
                  <a:tcPr anchor="ctr"/>
                </a:tc>
                <a:tc>
                  <a:txBody>
                    <a:bodyPr/>
                    <a:lstStyle/>
                    <a:p>
                      <a:pPr algn="ctr"/>
                      <a:r>
                        <a:rPr lang="tr-TR" dirty="0" smtClean="0"/>
                        <a:t>Yükseklik: 2,27</a:t>
                      </a:r>
                      <a:endParaRPr lang="en-US" dirty="0"/>
                    </a:p>
                  </a:txBody>
                  <a:tcPr anchor="ctr"/>
                </a:tc>
                <a:tc>
                  <a:txBody>
                    <a:bodyPr/>
                    <a:lstStyle/>
                    <a:p>
                      <a:pPr algn="ctr"/>
                      <a:r>
                        <a:rPr lang="tr-TR" dirty="0" smtClean="0"/>
                        <a:t>Yükleme Kapasitesi (</a:t>
                      </a:r>
                      <a:r>
                        <a:rPr lang="tr-TR" dirty="0" err="1" smtClean="0"/>
                        <a:t>Darasız</a:t>
                      </a:r>
                      <a:r>
                        <a:rPr lang="tr-TR" dirty="0" smtClean="0"/>
                        <a:t> kg)</a:t>
                      </a:r>
                      <a:endParaRPr lang="en-US" dirty="0"/>
                    </a:p>
                  </a:txBody>
                  <a:tcPr anchor="ctr"/>
                </a:tc>
              </a:tr>
              <a:tr h="370840">
                <a:tc>
                  <a:txBody>
                    <a:bodyPr/>
                    <a:lstStyle/>
                    <a:p>
                      <a:pPr algn="ctr"/>
                      <a:r>
                        <a:rPr lang="tr-TR" dirty="0" smtClean="0"/>
                        <a:t>Yükseklik: 2,32</a:t>
                      </a:r>
                      <a:endParaRPr lang="en-US" dirty="0"/>
                    </a:p>
                  </a:txBody>
                  <a:tcPr anchor="ctr"/>
                </a:tc>
                <a:tc>
                  <a:txBody>
                    <a:bodyPr/>
                    <a:lstStyle/>
                    <a:p>
                      <a:pPr algn="ctr"/>
                      <a:r>
                        <a:rPr lang="tr-TR" dirty="0" smtClean="0"/>
                        <a:t>-</a:t>
                      </a:r>
                      <a:endParaRPr lang="en-US" dirty="0"/>
                    </a:p>
                  </a:txBody>
                  <a:tcPr anchor="ctr"/>
                </a:tc>
                <a:tc>
                  <a:txBody>
                    <a:bodyPr/>
                    <a:lstStyle/>
                    <a:p>
                      <a:pPr algn="ctr"/>
                      <a:r>
                        <a:rPr lang="tr-TR" dirty="0" smtClean="0"/>
                        <a:t>17.500</a:t>
                      </a:r>
                      <a:endParaRPr lang="en-US" dirty="0"/>
                    </a:p>
                  </a:txBody>
                  <a:tcPr anchor="ctr"/>
                </a:tc>
              </a:tr>
            </a:tbl>
          </a:graphicData>
        </a:graphic>
      </p:graphicFrame>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2160589"/>
            <a:ext cx="8596311" cy="3677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4"/>
          <p:cNvSpPr txBox="1"/>
          <p:nvPr/>
        </p:nvSpPr>
        <p:spPr>
          <a:xfrm>
            <a:off x="2193652" y="6041362"/>
            <a:ext cx="5563674" cy="369332"/>
          </a:xfrm>
          <a:prstGeom prst="rect">
            <a:avLst/>
          </a:prstGeom>
          <a:noFill/>
        </p:spPr>
        <p:txBody>
          <a:bodyPr wrap="square" rtlCol="0">
            <a:spAutoFit/>
          </a:bodyPr>
          <a:lstStyle/>
          <a:p>
            <a:pPr algn="ctr"/>
            <a:r>
              <a:rPr lang="tr-TR" b="1" dirty="0"/>
              <a:t>20 </a:t>
            </a:r>
            <a:r>
              <a:rPr lang="tr-TR" b="1" dirty="0" err="1"/>
              <a:t>feet</a:t>
            </a:r>
            <a:r>
              <a:rPr lang="tr-TR" b="1" dirty="0"/>
              <a:t> üstü açık (</a:t>
            </a:r>
            <a:r>
              <a:rPr lang="tr-TR" b="1" dirty="0" err="1"/>
              <a:t>open</a:t>
            </a:r>
            <a:r>
              <a:rPr lang="tr-TR" b="1" dirty="0"/>
              <a:t> top) konteyner iç görünüş</a:t>
            </a:r>
            <a:endParaRPr lang="en-US" dirty="0"/>
          </a:p>
        </p:txBody>
      </p:sp>
    </p:spTree>
    <p:extLst>
      <p:ext uri="{BB962C8B-B14F-4D97-AF65-F5344CB8AC3E}">
        <p14:creationId xmlns:p14="http://schemas.microsoft.com/office/powerpoint/2010/main" val="3967692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smtClean="0"/>
              <a:t>40 </a:t>
            </a:r>
            <a:r>
              <a:rPr lang="tr-TR" b="1" dirty="0" err="1"/>
              <a:t>feet</a:t>
            </a:r>
            <a:r>
              <a:rPr lang="tr-TR" b="1" dirty="0"/>
              <a:t> üstü açık (</a:t>
            </a:r>
            <a:r>
              <a:rPr lang="tr-TR" b="1" dirty="0" err="1"/>
              <a:t>open</a:t>
            </a:r>
            <a:r>
              <a:rPr lang="tr-TR" b="1" dirty="0"/>
              <a:t> top) konteyner</a:t>
            </a:r>
            <a:r>
              <a:rPr lang="en-US" dirty="0"/>
              <a:t/>
            </a:r>
            <a:br>
              <a:rPr lang="en-US" dirty="0"/>
            </a:br>
            <a:endParaRPr lang="en-US" dirty="0"/>
          </a:p>
        </p:txBody>
      </p:sp>
      <p:sp>
        <p:nvSpPr>
          <p:cNvPr id="3" name="İçerik Yer Tutucusu 2"/>
          <p:cNvSpPr>
            <a:spLocks noGrp="1"/>
          </p:cNvSpPr>
          <p:nvPr>
            <p:ph idx="1"/>
          </p:nvPr>
        </p:nvSpPr>
        <p:spPr>
          <a:xfrm>
            <a:off x="677334" y="1632555"/>
            <a:ext cx="8596668" cy="3880773"/>
          </a:xfrm>
        </p:spPr>
        <p:txBody>
          <a:bodyPr/>
          <a:lstStyle/>
          <a:p>
            <a:r>
              <a:rPr lang="tr-TR" dirty="0"/>
              <a:t>Vinçlerle ve kalın halatlarla yukarıdan yapılan yüklemelerde kullanılır. Yüklerin korunması  için  konteynerin  üzeri  brandalarla  (</a:t>
            </a:r>
            <a:r>
              <a:rPr lang="tr-TR" dirty="0" err="1"/>
              <a:t>trapoulin</a:t>
            </a:r>
            <a:r>
              <a:rPr lang="tr-TR" dirty="0"/>
              <a:t>)  kaplıdır  ve  yan  panellere  asılı tutulan tahtalarla desteklenmektedir. Mermer, makine, makine aksamı, araç taşımalarında, kapıdan yükün giremediği ve çoğunlukla yükün konteyner yüksekliğinden fazla olduğu durumlarda tercih edilen bir </a:t>
            </a:r>
            <a:r>
              <a:rPr lang="tr-TR" dirty="0" smtClean="0"/>
              <a:t>ekipmandır.</a:t>
            </a:r>
            <a:endParaRPr lang="en-US" dirty="0"/>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4780" y="3393494"/>
            <a:ext cx="6086944" cy="295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408844" y="6348006"/>
            <a:ext cx="4378816" cy="369332"/>
          </a:xfrm>
          <a:prstGeom prst="rect">
            <a:avLst/>
          </a:prstGeom>
          <a:noFill/>
        </p:spPr>
        <p:txBody>
          <a:bodyPr wrap="square" rtlCol="0">
            <a:spAutoFit/>
          </a:bodyPr>
          <a:lstStyle/>
          <a:p>
            <a:pPr algn="ctr"/>
            <a:r>
              <a:rPr lang="tr-TR" b="1" dirty="0"/>
              <a:t>40 </a:t>
            </a:r>
            <a:r>
              <a:rPr lang="tr-TR" b="1" dirty="0" err="1"/>
              <a:t>feet</a:t>
            </a:r>
            <a:r>
              <a:rPr lang="tr-TR" b="1" dirty="0"/>
              <a:t> üstü açık (</a:t>
            </a:r>
            <a:r>
              <a:rPr lang="tr-TR" b="1" dirty="0" err="1"/>
              <a:t>open</a:t>
            </a:r>
            <a:r>
              <a:rPr lang="tr-TR" b="1" dirty="0"/>
              <a:t> top) </a:t>
            </a:r>
            <a:r>
              <a:rPr lang="tr-TR" b="1" dirty="0" smtClean="0"/>
              <a:t>konteyner</a:t>
            </a:r>
            <a:endParaRPr lang="en-US" dirty="0"/>
          </a:p>
        </p:txBody>
      </p:sp>
    </p:spTree>
    <p:extLst>
      <p:ext uri="{BB962C8B-B14F-4D97-AF65-F5344CB8AC3E}">
        <p14:creationId xmlns:p14="http://schemas.microsoft.com/office/powerpoint/2010/main" val="28957635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en-US" dirty="0"/>
          </a:p>
        </p:txBody>
      </p:sp>
      <p:graphicFrame>
        <p:nvGraphicFramePr>
          <p:cNvPr id="4" name="İçerik Yer Tutucusu 5"/>
          <p:cNvGraphicFramePr>
            <a:graphicFrameLocks/>
          </p:cNvGraphicFramePr>
          <p:nvPr>
            <p:extLst>
              <p:ext uri="{D42A27DB-BD31-4B8C-83A1-F6EECF244321}">
                <p14:modId xmlns:p14="http://schemas.microsoft.com/office/powerpoint/2010/main" val="2078734223"/>
              </p:ext>
            </p:extLst>
          </p:nvPr>
        </p:nvGraphicFramePr>
        <p:xfrm>
          <a:off x="677334" y="528320"/>
          <a:ext cx="8596311" cy="1483360"/>
        </p:xfrm>
        <a:graphic>
          <a:graphicData uri="http://schemas.openxmlformats.org/drawingml/2006/table">
            <a:tbl>
              <a:tblPr firstRow="1" bandRow="1">
                <a:tableStyleId>{5C22544A-7EE6-4342-B048-85BDC9FD1C3A}</a:tableStyleId>
              </a:tblPr>
              <a:tblGrid>
                <a:gridCol w="2275480"/>
                <a:gridCol w="2275480"/>
                <a:gridCol w="4045351"/>
              </a:tblGrid>
              <a:tr h="370840">
                <a:tc>
                  <a:txBody>
                    <a:bodyPr/>
                    <a:lstStyle/>
                    <a:p>
                      <a:pPr algn="ctr"/>
                      <a:r>
                        <a:rPr lang="tr-TR" dirty="0" smtClean="0"/>
                        <a:t>İç</a:t>
                      </a:r>
                      <a:r>
                        <a:rPr lang="tr-TR" baseline="0" dirty="0" smtClean="0"/>
                        <a:t> boyutları</a:t>
                      </a:r>
                      <a:endParaRPr lang="en-US" dirty="0"/>
                    </a:p>
                  </a:txBody>
                  <a:tcPr anchor="ctr"/>
                </a:tc>
                <a:tc>
                  <a:txBody>
                    <a:bodyPr/>
                    <a:lstStyle/>
                    <a:p>
                      <a:pPr algn="ctr"/>
                      <a:r>
                        <a:rPr lang="tr-TR" dirty="0" smtClean="0"/>
                        <a:t>Kapı boyutları (m)</a:t>
                      </a:r>
                      <a:endParaRPr lang="en-US" dirty="0"/>
                    </a:p>
                  </a:txBody>
                  <a:tcPr anchor="ctr"/>
                </a:tc>
                <a:tc>
                  <a:txBody>
                    <a:bodyPr/>
                    <a:lstStyle/>
                    <a:p>
                      <a:pPr algn="ctr"/>
                      <a:r>
                        <a:rPr lang="tr-TR" dirty="0" smtClean="0"/>
                        <a:t>Yükleme hacmi (m3)</a:t>
                      </a:r>
                      <a:endParaRPr lang="en-US" dirty="0"/>
                    </a:p>
                  </a:txBody>
                  <a:tcPr anchor="ctr"/>
                </a:tc>
              </a:tr>
              <a:tr h="370840">
                <a:tc>
                  <a:txBody>
                    <a:bodyPr/>
                    <a:lstStyle/>
                    <a:p>
                      <a:pPr algn="ctr"/>
                      <a:r>
                        <a:rPr lang="tr-TR" dirty="0" smtClean="0"/>
                        <a:t>Uzunluk: 12,02</a:t>
                      </a:r>
                      <a:endParaRPr lang="en-US" dirty="0"/>
                    </a:p>
                  </a:txBody>
                  <a:tcPr anchor="ctr"/>
                </a:tc>
                <a:tc>
                  <a:txBody>
                    <a:bodyPr/>
                    <a:lstStyle/>
                    <a:p>
                      <a:pPr algn="ctr"/>
                      <a:r>
                        <a:rPr lang="tr-TR" dirty="0" smtClean="0"/>
                        <a:t>Genişlik</a:t>
                      </a:r>
                      <a:r>
                        <a:rPr lang="tr-TR" baseline="0" dirty="0" smtClean="0"/>
                        <a:t>: 2,34</a:t>
                      </a:r>
                      <a:endParaRPr lang="en-US" dirty="0"/>
                    </a:p>
                  </a:txBody>
                  <a:tcPr anchor="ctr"/>
                </a:tc>
                <a:tc>
                  <a:txBody>
                    <a:bodyPr/>
                    <a:lstStyle/>
                    <a:p>
                      <a:pPr algn="ctr"/>
                      <a:r>
                        <a:rPr lang="tr-TR" dirty="0" smtClean="0"/>
                        <a:t>-</a:t>
                      </a:r>
                      <a:endParaRPr lang="en-US" dirty="0"/>
                    </a:p>
                  </a:txBody>
                  <a:tcPr anchor="ctr"/>
                </a:tc>
              </a:tr>
              <a:tr h="370840">
                <a:tc>
                  <a:txBody>
                    <a:bodyPr/>
                    <a:lstStyle/>
                    <a:p>
                      <a:pPr algn="ctr"/>
                      <a:r>
                        <a:rPr lang="tr-TR" dirty="0" smtClean="0"/>
                        <a:t>Genişlik:</a:t>
                      </a:r>
                      <a:r>
                        <a:rPr lang="tr-TR" baseline="0" dirty="0" smtClean="0"/>
                        <a:t> 2,35</a:t>
                      </a:r>
                      <a:endParaRPr lang="en-US" dirty="0"/>
                    </a:p>
                  </a:txBody>
                  <a:tcPr anchor="ctr"/>
                </a:tc>
                <a:tc>
                  <a:txBody>
                    <a:bodyPr/>
                    <a:lstStyle/>
                    <a:p>
                      <a:pPr algn="ctr"/>
                      <a:r>
                        <a:rPr lang="tr-TR" dirty="0" smtClean="0"/>
                        <a:t>Yükseklik: 2,27</a:t>
                      </a:r>
                      <a:endParaRPr lang="en-US" dirty="0"/>
                    </a:p>
                  </a:txBody>
                  <a:tcPr anchor="ctr"/>
                </a:tc>
                <a:tc>
                  <a:txBody>
                    <a:bodyPr/>
                    <a:lstStyle/>
                    <a:p>
                      <a:pPr algn="ctr"/>
                      <a:r>
                        <a:rPr lang="tr-TR" dirty="0" smtClean="0"/>
                        <a:t>Yükleme Kapasitesi (</a:t>
                      </a:r>
                      <a:r>
                        <a:rPr lang="tr-TR" dirty="0" err="1" smtClean="0"/>
                        <a:t>Darasız</a:t>
                      </a:r>
                      <a:r>
                        <a:rPr lang="tr-TR" dirty="0" smtClean="0"/>
                        <a:t> kg)</a:t>
                      </a:r>
                      <a:endParaRPr lang="en-US" dirty="0"/>
                    </a:p>
                  </a:txBody>
                  <a:tcPr anchor="ctr"/>
                </a:tc>
              </a:tr>
              <a:tr h="370840">
                <a:tc>
                  <a:txBody>
                    <a:bodyPr/>
                    <a:lstStyle/>
                    <a:p>
                      <a:pPr algn="ctr"/>
                      <a:r>
                        <a:rPr lang="tr-TR" dirty="0" smtClean="0"/>
                        <a:t>Yükseklik: 2,34</a:t>
                      </a:r>
                      <a:endParaRPr lang="en-US" dirty="0"/>
                    </a:p>
                  </a:txBody>
                  <a:tcPr anchor="ctr"/>
                </a:tc>
                <a:tc>
                  <a:txBody>
                    <a:bodyPr/>
                    <a:lstStyle/>
                    <a:p>
                      <a:pPr algn="ctr"/>
                      <a:r>
                        <a:rPr lang="tr-TR" dirty="0" smtClean="0"/>
                        <a:t>-</a:t>
                      </a:r>
                      <a:endParaRPr lang="en-US" dirty="0"/>
                    </a:p>
                  </a:txBody>
                  <a:tcPr anchor="ctr"/>
                </a:tc>
                <a:tc>
                  <a:txBody>
                    <a:bodyPr/>
                    <a:lstStyle/>
                    <a:p>
                      <a:pPr algn="ctr"/>
                      <a:r>
                        <a:rPr lang="tr-TR" dirty="0" smtClean="0"/>
                        <a:t>20.000</a:t>
                      </a:r>
                      <a:endParaRPr lang="en-US" dirty="0"/>
                    </a:p>
                  </a:txBody>
                  <a:tcPr anchor="ctr"/>
                </a:tc>
              </a:tr>
            </a:tbl>
          </a:graphicData>
        </a:graphic>
      </p:graphicFrame>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3" y="2160589"/>
            <a:ext cx="8596311" cy="3459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4"/>
          <p:cNvSpPr txBox="1"/>
          <p:nvPr/>
        </p:nvSpPr>
        <p:spPr>
          <a:xfrm>
            <a:off x="2187212" y="5672030"/>
            <a:ext cx="5576552" cy="369332"/>
          </a:xfrm>
          <a:prstGeom prst="rect">
            <a:avLst/>
          </a:prstGeom>
          <a:noFill/>
        </p:spPr>
        <p:txBody>
          <a:bodyPr wrap="square" rtlCol="0">
            <a:spAutoFit/>
          </a:bodyPr>
          <a:lstStyle/>
          <a:p>
            <a:pPr algn="ctr"/>
            <a:r>
              <a:rPr lang="tr-TR" b="1" dirty="0"/>
              <a:t>40 </a:t>
            </a:r>
            <a:r>
              <a:rPr lang="tr-TR" b="1" dirty="0" err="1"/>
              <a:t>feet</a:t>
            </a:r>
            <a:r>
              <a:rPr lang="tr-TR" b="1" dirty="0"/>
              <a:t> üstü açık (</a:t>
            </a:r>
            <a:r>
              <a:rPr lang="tr-TR" b="1" dirty="0" err="1"/>
              <a:t>open</a:t>
            </a:r>
            <a:r>
              <a:rPr lang="tr-TR" b="1" dirty="0"/>
              <a:t> top) konteyner iç görünüş</a:t>
            </a:r>
            <a:endParaRPr lang="en-US" dirty="0"/>
          </a:p>
        </p:txBody>
      </p:sp>
    </p:spTree>
    <p:extLst>
      <p:ext uri="{BB962C8B-B14F-4D97-AF65-F5344CB8AC3E}">
        <p14:creationId xmlns:p14="http://schemas.microsoft.com/office/powerpoint/2010/main" val="33930121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20 </a:t>
            </a:r>
            <a:r>
              <a:rPr lang="tr-TR" b="1" dirty="0" err="1"/>
              <a:t>feet</a:t>
            </a:r>
            <a:r>
              <a:rPr lang="tr-TR" b="1" dirty="0"/>
              <a:t> düz (</a:t>
            </a:r>
            <a:r>
              <a:rPr lang="tr-TR" b="1" dirty="0" err="1"/>
              <a:t>flat</a:t>
            </a:r>
            <a:r>
              <a:rPr lang="tr-TR" b="1" dirty="0"/>
              <a:t>) konteyner</a:t>
            </a:r>
            <a:endParaRPr lang="en-US" dirty="0"/>
          </a:p>
        </p:txBody>
      </p:sp>
      <p:sp>
        <p:nvSpPr>
          <p:cNvPr id="3" name="İçerik Yer Tutucusu 2"/>
          <p:cNvSpPr>
            <a:spLocks noGrp="1"/>
          </p:cNvSpPr>
          <p:nvPr>
            <p:ph idx="1"/>
          </p:nvPr>
        </p:nvSpPr>
        <p:spPr>
          <a:xfrm>
            <a:off x="677334" y="1503766"/>
            <a:ext cx="8596668" cy="3880773"/>
          </a:xfrm>
        </p:spPr>
        <p:txBody>
          <a:bodyPr/>
          <a:lstStyle/>
          <a:p>
            <a:r>
              <a:rPr lang="tr-TR" dirty="0"/>
              <a:t>Özellikle  ağır  ve  geniş  yüklerin  taşımacılığında  kullanılır.  Konteynerin  zemin yapısının sağlamlığı, yükleme ve istiflemelerin sağlıklı yapılmasını sağlamaktadır. Standart ve </a:t>
            </a:r>
            <a:r>
              <a:rPr lang="tr-TR" dirty="0" err="1"/>
              <a:t>open</a:t>
            </a:r>
            <a:r>
              <a:rPr lang="tr-TR" dirty="0"/>
              <a:t>-top konteynerlere sığmayan yüklerin (üstten ve yandan) taşınmasında kullanılır. Çoğunlukla jeneratör ve araç taşımaları için uygundur.</a:t>
            </a:r>
            <a:endParaRPr lang="en-US" dirty="0"/>
          </a:p>
          <a:p>
            <a:endParaRPr lang="en-US" dirty="0"/>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9712" y="3044177"/>
            <a:ext cx="4937308" cy="3140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378687" y="6191374"/>
            <a:ext cx="3193961" cy="369332"/>
          </a:xfrm>
          <a:prstGeom prst="rect">
            <a:avLst/>
          </a:prstGeom>
          <a:noFill/>
        </p:spPr>
        <p:txBody>
          <a:bodyPr wrap="square" rtlCol="0">
            <a:spAutoFit/>
          </a:bodyPr>
          <a:lstStyle/>
          <a:p>
            <a:pPr algn="ctr"/>
            <a:r>
              <a:rPr lang="tr-TR" b="1" dirty="0" smtClean="0"/>
              <a:t>20 </a:t>
            </a:r>
            <a:r>
              <a:rPr lang="tr-TR" b="1" dirty="0" err="1"/>
              <a:t>feet</a:t>
            </a:r>
            <a:r>
              <a:rPr lang="tr-TR" b="1" dirty="0"/>
              <a:t> düz (</a:t>
            </a:r>
            <a:r>
              <a:rPr lang="tr-TR" b="1" dirty="0" err="1"/>
              <a:t>flat</a:t>
            </a:r>
            <a:r>
              <a:rPr lang="tr-TR" b="1" dirty="0"/>
              <a:t>) konteyner</a:t>
            </a:r>
            <a:endParaRPr lang="en-US" dirty="0"/>
          </a:p>
        </p:txBody>
      </p:sp>
    </p:spTree>
    <p:extLst>
      <p:ext uri="{BB962C8B-B14F-4D97-AF65-F5344CB8AC3E}">
        <p14:creationId xmlns:p14="http://schemas.microsoft.com/office/powerpoint/2010/main" val="31617208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en-US"/>
          </a:p>
        </p:txBody>
      </p:sp>
      <p:graphicFrame>
        <p:nvGraphicFramePr>
          <p:cNvPr id="4" name="İçerik Yer Tutucusu 5"/>
          <p:cNvGraphicFramePr>
            <a:graphicFrameLocks/>
          </p:cNvGraphicFramePr>
          <p:nvPr>
            <p:extLst>
              <p:ext uri="{D42A27DB-BD31-4B8C-83A1-F6EECF244321}">
                <p14:modId xmlns:p14="http://schemas.microsoft.com/office/powerpoint/2010/main" val="2445665518"/>
              </p:ext>
            </p:extLst>
          </p:nvPr>
        </p:nvGraphicFramePr>
        <p:xfrm>
          <a:off x="677691" y="556895"/>
          <a:ext cx="8596311" cy="1483360"/>
        </p:xfrm>
        <a:graphic>
          <a:graphicData uri="http://schemas.openxmlformats.org/drawingml/2006/table">
            <a:tbl>
              <a:tblPr firstRow="1" bandRow="1">
                <a:tableStyleId>{5C22544A-7EE6-4342-B048-85BDC9FD1C3A}</a:tableStyleId>
              </a:tblPr>
              <a:tblGrid>
                <a:gridCol w="2275480"/>
                <a:gridCol w="2275480"/>
                <a:gridCol w="4045351"/>
              </a:tblGrid>
              <a:tr h="370840">
                <a:tc>
                  <a:txBody>
                    <a:bodyPr/>
                    <a:lstStyle/>
                    <a:p>
                      <a:pPr algn="ctr"/>
                      <a:r>
                        <a:rPr lang="tr-TR" dirty="0" smtClean="0"/>
                        <a:t>İç</a:t>
                      </a:r>
                      <a:r>
                        <a:rPr lang="tr-TR" baseline="0" dirty="0" smtClean="0"/>
                        <a:t> boyutları</a:t>
                      </a:r>
                      <a:endParaRPr lang="en-US" dirty="0"/>
                    </a:p>
                  </a:txBody>
                  <a:tcPr anchor="ctr"/>
                </a:tc>
                <a:tc>
                  <a:txBody>
                    <a:bodyPr/>
                    <a:lstStyle/>
                    <a:p>
                      <a:pPr algn="ctr"/>
                      <a:r>
                        <a:rPr lang="tr-TR" dirty="0" smtClean="0"/>
                        <a:t>Kapı boyutları (m)</a:t>
                      </a:r>
                      <a:endParaRPr lang="en-US" dirty="0"/>
                    </a:p>
                  </a:txBody>
                  <a:tcPr anchor="ctr"/>
                </a:tc>
                <a:tc>
                  <a:txBody>
                    <a:bodyPr/>
                    <a:lstStyle/>
                    <a:p>
                      <a:pPr algn="ctr"/>
                      <a:r>
                        <a:rPr lang="tr-TR" dirty="0" smtClean="0"/>
                        <a:t>Yükleme hacmi (m3)</a:t>
                      </a:r>
                      <a:endParaRPr lang="en-US" dirty="0"/>
                    </a:p>
                  </a:txBody>
                  <a:tcPr anchor="ctr"/>
                </a:tc>
              </a:tr>
              <a:tr h="370840">
                <a:tc>
                  <a:txBody>
                    <a:bodyPr/>
                    <a:lstStyle/>
                    <a:p>
                      <a:pPr algn="ctr"/>
                      <a:r>
                        <a:rPr lang="tr-TR" dirty="0" smtClean="0"/>
                        <a:t>Uzunluk: 5,09</a:t>
                      </a:r>
                      <a:endParaRPr lang="en-US" dirty="0"/>
                    </a:p>
                  </a:txBody>
                  <a:tcPr anchor="ctr"/>
                </a:tc>
                <a:tc>
                  <a:txBody>
                    <a:bodyPr/>
                    <a:lstStyle/>
                    <a:p>
                      <a:pPr algn="ctr"/>
                      <a:r>
                        <a:rPr lang="tr-TR" dirty="0" smtClean="0"/>
                        <a:t>-</a:t>
                      </a:r>
                      <a:endParaRPr lang="en-US" dirty="0"/>
                    </a:p>
                  </a:txBody>
                  <a:tcPr anchor="ctr"/>
                </a:tc>
                <a:tc>
                  <a:txBody>
                    <a:bodyPr/>
                    <a:lstStyle/>
                    <a:p>
                      <a:pPr algn="ctr"/>
                      <a:r>
                        <a:rPr lang="tr-TR" dirty="0" smtClean="0"/>
                        <a:t>33</a:t>
                      </a:r>
                      <a:endParaRPr lang="en-US" dirty="0"/>
                    </a:p>
                  </a:txBody>
                  <a:tcPr anchor="ctr"/>
                </a:tc>
              </a:tr>
              <a:tr h="370840">
                <a:tc>
                  <a:txBody>
                    <a:bodyPr/>
                    <a:lstStyle/>
                    <a:p>
                      <a:pPr algn="ctr"/>
                      <a:r>
                        <a:rPr lang="tr-TR" dirty="0" smtClean="0"/>
                        <a:t>Genişlik:</a:t>
                      </a:r>
                      <a:r>
                        <a:rPr lang="tr-TR" baseline="0" dirty="0" smtClean="0"/>
                        <a:t> 2,43</a:t>
                      </a:r>
                      <a:endParaRPr lang="en-US" dirty="0"/>
                    </a:p>
                  </a:txBody>
                  <a:tcPr anchor="ctr"/>
                </a:tc>
                <a:tc>
                  <a:txBody>
                    <a:bodyPr/>
                    <a:lstStyle/>
                    <a:p>
                      <a:pPr algn="ctr"/>
                      <a:r>
                        <a:rPr lang="tr-TR" dirty="0" smtClean="0"/>
                        <a:t>-</a:t>
                      </a:r>
                      <a:endParaRPr lang="en-US" dirty="0"/>
                    </a:p>
                  </a:txBody>
                  <a:tcPr anchor="ctr"/>
                </a:tc>
                <a:tc>
                  <a:txBody>
                    <a:bodyPr/>
                    <a:lstStyle/>
                    <a:p>
                      <a:pPr algn="ctr"/>
                      <a:r>
                        <a:rPr lang="tr-TR" dirty="0" smtClean="0"/>
                        <a:t>Yükleme Kapasitesi (</a:t>
                      </a:r>
                      <a:r>
                        <a:rPr lang="tr-TR" dirty="0" err="1" smtClean="0"/>
                        <a:t>Darasız</a:t>
                      </a:r>
                      <a:r>
                        <a:rPr lang="tr-TR" dirty="0" smtClean="0"/>
                        <a:t> kg)</a:t>
                      </a:r>
                      <a:endParaRPr lang="en-US" dirty="0"/>
                    </a:p>
                  </a:txBody>
                  <a:tcPr anchor="ctr"/>
                </a:tc>
              </a:tr>
              <a:tr h="370840">
                <a:tc>
                  <a:txBody>
                    <a:bodyPr/>
                    <a:lstStyle/>
                    <a:p>
                      <a:pPr algn="ctr"/>
                      <a:r>
                        <a:rPr lang="tr-TR" dirty="0" smtClean="0"/>
                        <a:t>Yükseklik: 2,23</a:t>
                      </a:r>
                      <a:endParaRPr lang="en-US" dirty="0"/>
                    </a:p>
                  </a:txBody>
                  <a:tcPr anchor="ctr"/>
                </a:tc>
                <a:tc>
                  <a:txBody>
                    <a:bodyPr/>
                    <a:lstStyle/>
                    <a:p>
                      <a:pPr algn="ctr"/>
                      <a:r>
                        <a:rPr lang="tr-TR" dirty="0" smtClean="0"/>
                        <a:t>-</a:t>
                      </a:r>
                      <a:endParaRPr lang="en-US" dirty="0"/>
                    </a:p>
                  </a:txBody>
                  <a:tcPr anchor="ctr"/>
                </a:tc>
                <a:tc>
                  <a:txBody>
                    <a:bodyPr/>
                    <a:lstStyle/>
                    <a:p>
                      <a:pPr algn="ctr"/>
                      <a:r>
                        <a:rPr lang="tr-TR" dirty="0" smtClean="0"/>
                        <a:t>17.500</a:t>
                      </a:r>
                      <a:endParaRPr lang="en-US" dirty="0"/>
                    </a:p>
                  </a:txBody>
                  <a:tcPr anchor="ctr"/>
                </a:tc>
              </a:tr>
            </a:tbl>
          </a:graphicData>
        </a:graphic>
      </p:graphicFrame>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2160588"/>
            <a:ext cx="8596668" cy="4167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4"/>
          <p:cNvSpPr txBox="1"/>
          <p:nvPr/>
        </p:nvSpPr>
        <p:spPr>
          <a:xfrm>
            <a:off x="2528682" y="6328247"/>
            <a:ext cx="4893972" cy="369332"/>
          </a:xfrm>
          <a:prstGeom prst="rect">
            <a:avLst/>
          </a:prstGeom>
          <a:noFill/>
        </p:spPr>
        <p:txBody>
          <a:bodyPr wrap="square" rtlCol="0">
            <a:spAutoFit/>
          </a:bodyPr>
          <a:lstStyle/>
          <a:p>
            <a:r>
              <a:rPr lang="tr-TR" b="1" dirty="0"/>
              <a:t>20 </a:t>
            </a:r>
            <a:r>
              <a:rPr lang="tr-TR" b="1" dirty="0" err="1"/>
              <a:t>feet</a:t>
            </a:r>
            <a:r>
              <a:rPr lang="tr-TR" b="1" dirty="0"/>
              <a:t> düz (</a:t>
            </a:r>
            <a:r>
              <a:rPr lang="tr-TR" b="1" dirty="0" err="1"/>
              <a:t>flat</a:t>
            </a:r>
            <a:r>
              <a:rPr lang="tr-TR" b="1" dirty="0"/>
              <a:t>) konteyner yüklü görünüm</a:t>
            </a:r>
            <a:endParaRPr lang="en-US" dirty="0"/>
          </a:p>
        </p:txBody>
      </p:sp>
    </p:spTree>
    <p:extLst>
      <p:ext uri="{BB962C8B-B14F-4D97-AF65-F5344CB8AC3E}">
        <p14:creationId xmlns:p14="http://schemas.microsoft.com/office/powerpoint/2010/main" val="23640524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40 </a:t>
            </a:r>
            <a:r>
              <a:rPr lang="tr-TR" b="1" dirty="0" err="1"/>
              <a:t>feet</a:t>
            </a:r>
            <a:r>
              <a:rPr lang="tr-TR" b="1" dirty="0"/>
              <a:t> düz (</a:t>
            </a:r>
            <a:r>
              <a:rPr lang="tr-TR" b="1" dirty="0" err="1"/>
              <a:t>flat</a:t>
            </a:r>
            <a:r>
              <a:rPr lang="tr-TR" b="1" dirty="0"/>
              <a:t>) konteyner</a:t>
            </a:r>
            <a:endParaRPr lang="en-US" dirty="0"/>
          </a:p>
        </p:txBody>
      </p:sp>
      <p:sp>
        <p:nvSpPr>
          <p:cNvPr id="3" name="İçerik Yer Tutucusu 2"/>
          <p:cNvSpPr>
            <a:spLocks noGrp="1"/>
          </p:cNvSpPr>
          <p:nvPr>
            <p:ph idx="1"/>
          </p:nvPr>
        </p:nvSpPr>
        <p:spPr>
          <a:xfrm>
            <a:off x="677334" y="1593918"/>
            <a:ext cx="8596668" cy="3880773"/>
          </a:xfrm>
        </p:spPr>
        <p:txBody>
          <a:bodyPr/>
          <a:lstStyle/>
          <a:p>
            <a:r>
              <a:rPr lang="tr-TR" dirty="0"/>
              <a:t>Özellikle   çok   ağır   ve   geniş   yüklerin   taşımacılığında   kullanılır.   Daha   fazla yüklemelerin yapılabilmesi, talebe göre değişebilmektedir. Zemin yapısının sağlamlığı, istiflemelerin kolay yapılmasına ve yüklerin daha iyi şartlarda muhafaza edilmesine olanak sağlar.</a:t>
            </a:r>
            <a:endParaRPr lang="en-US" dirty="0"/>
          </a:p>
          <a:p>
            <a:endParaRPr lang="en-US" dirty="0"/>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670" y="2914718"/>
            <a:ext cx="6951417" cy="329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517519" y="6274343"/>
            <a:ext cx="3219718" cy="369332"/>
          </a:xfrm>
          <a:prstGeom prst="rect">
            <a:avLst/>
          </a:prstGeom>
          <a:noFill/>
        </p:spPr>
        <p:txBody>
          <a:bodyPr wrap="square" rtlCol="0">
            <a:spAutoFit/>
          </a:bodyPr>
          <a:lstStyle/>
          <a:p>
            <a:r>
              <a:rPr lang="tr-TR" b="1" dirty="0"/>
              <a:t>40 </a:t>
            </a:r>
            <a:r>
              <a:rPr lang="tr-TR" b="1" dirty="0" err="1"/>
              <a:t>feet</a:t>
            </a:r>
            <a:r>
              <a:rPr lang="tr-TR" b="1" dirty="0"/>
              <a:t> düz (</a:t>
            </a:r>
            <a:r>
              <a:rPr lang="tr-TR" b="1" dirty="0" err="1"/>
              <a:t>flat</a:t>
            </a:r>
            <a:r>
              <a:rPr lang="tr-TR" b="1" dirty="0"/>
              <a:t>) konteyner</a:t>
            </a:r>
            <a:endParaRPr lang="en-US" dirty="0"/>
          </a:p>
        </p:txBody>
      </p:sp>
    </p:spTree>
    <p:extLst>
      <p:ext uri="{BB962C8B-B14F-4D97-AF65-F5344CB8AC3E}">
        <p14:creationId xmlns:p14="http://schemas.microsoft.com/office/powerpoint/2010/main" val="1122374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1.2. Paletlerin Yapıları ve </a:t>
            </a:r>
            <a:r>
              <a:rPr lang="tr-TR" b="1" dirty="0" smtClean="0"/>
              <a:t>Çeşitleri</a:t>
            </a:r>
            <a:endParaRPr lang="en-US" dirty="0"/>
          </a:p>
        </p:txBody>
      </p:sp>
      <p:sp>
        <p:nvSpPr>
          <p:cNvPr id="3" name="İçerik Yer Tutucusu 2"/>
          <p:cNvSpPr>
            <a:spLocks noGrp="1"/>
          </p:cNvSpPr>
          <p:nvPr>
            <p:ph idx="1"/>
          </p:nvPr>
        </p:nvSpPr>
        <p:spPr/>
        <p:txBody>
          <a:bodyPr>
            <a:normAutofit fontScale="85000" lnSpcReduction="10000"/>
          </a:bodyPr>
          <a:lstStyle/>
          <a:p>
            <a:r>
              <a:rPr lang="tr-TR" dirty="0"/>
              <a:t>Paletler doğru zamanda, doğru yerde, doğru malzemenin doğru miktarda ve doğru maliyetle hazır olması için kullanılan ekipmanlardır.</a:t>
            </a:r>
            <a:endParaRPr lang="en-US" dirty="0"/>
          </a:p>
          <a:p>
            <a:r>
              <a:rPr lang="tr-TR" dirty="0" smtClean="0"/>
              <a:t>Günümüzde </a:t>
            </a:r>
            <a:r>
              <a:rPr lang="tr-TR" dirty="0"/>
              <a:t>özellikle otomotiv sektöründe, yaygınca kullanılan JIT (</a:t>
            </a:r>
            <a:r>
              <a:rPr lang="tr-TR" dirty="0" err="1"/>
              <a:t>Just</a:t>
            </a:r>
            <a:r>
              <a:rPr lang="tr-TR" dirty="0"/>
              <a:t> </a:t>
            </a:r>
            <a:r>
              <a:rPr lang="tr-TR" dirty="0" err="1"/>
              <a:t>In</a:t>
            </a:r>
            <a:r>
              <a:rPr lang="tr-TR" dirty="0"/>
              <a:t> Time) yöntemi ile önemi artan malzeme akışı stratejisi, paletlerin kullanımının anlam ve önemini vurgulamaktadır.</a:t>
            </a:r>
            <a:endParaRPr lang="en-US" dirty="0"/>
          </a:p>
          <a:p>
            <a:r>
              <a:rPr lang="tr-TR" dirty="0" smtClean="0"/>
              <a:t>Yassı </a:t>
            </a:r>
            <a:r>
              <a:rPr lang="tr-TR" dirty="0"/>
              <a:t>paletler, istif işleri için oldukça uygun elemanlardır. </a:t>
            </a:r>
            <a:r>
              <a:rPr lang="tr-TR" dirty="0" err="1"/>
              <a:t>Forkliftler</a:t>
            </a:r>
            <a:r>
              <a:rPr lang="tr-TR" dirty="0"/>
              <a:t> gibi istif makineleri ve raf sistemleri gibi taşıyıcıların kullanılması hâlinde yassı paletler tek tercihtir.</a:t>
            </a:r>
            <a:endParaRPr lang="en-US" dirty="0"/>
          </a:p>
          <a:p>
            <a:r>
              <a:rPr lang="tr-TR" dirty="0" smtClean="0"/>
              <a:t>İki </a:t>
            </a:r>
            <a:r>
              <a:rPr lang="tr-TR" dirty="0"/>
              <a:t>yönlü veya dört yönlü paletlerin kolay kavranabilmesi ve paletlere ulaşılabilmesi mümkündür.</a:t>
            </a:r>
            <a:endParaRPr lang="en-US" dirty="0"/>
          </a:p>
          <a:p>
            <a:r>
              <a:rPr lang="tr-TR" dirty="0" smtClean="0"/>
              <a:t>Ayrıca </a:t>
            </a:r>
            <a:r>
              <a:rPr lang="tr-TR" dirty="0"/>
              <a:t>paletler tek yüzlü veya iki yüzlü olabilir. Tek yüzlü olanlar, tek sıra hâlinde taşınacak ve depolanacak yükler için uygundur. İki yüzlü paletler ise üst üste dizilerek paletli yüklerin taşınması ve yüklerin dizi hâlinde depolanmasına imkân veren paletlerdir.</a:t>
            </a:r>
            <a:endParaRPr lang="en-US" dirty="0"/>
          </a:p>
          <a:p>
            <a:r>
              <a:rPr lang="tr-TR" dirty="0" smtClean="0"/>
              <a:t>Değişik </a:t>
            </a:r>
            <a:r>
              <a:rPr lang="tr-TR" dirty="0"/>
              <a:t>fonksiyonlara sahip paletlerin ahşap, karton, pres malzeme, çelik sac veya alüminyum sacdan yapılması mümkündür. Son zamanlarda kimya ve gıda sektörlerinde, plastik esaslı hijyenik paletlerin kullanımı artmıştır.</a:t>
            </a:r>
            <a:endParaRPr lang="en-US" dirty="0"/>
          </a:p>
          <a:p>
            <a:endParaRPr lang="en-US" dirty="0"/>
          </a:p>
        </p:txBody>
      </p:sp>
    </p:spTree>
    <p:extLst>
      <p:ext uri="{BB962C8B-B14F-4D97-AF65-F5344CB8AC3E}">
        <p14:creationId xmlns:p14="http://schemas.microsoft.com/office/powerpoint/2010/main" val="39470295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en-US"/>
          </a:p>
        </p:txBody>
      </p:sp>
      <p:graphicFrame>
        <p:nvGraphicFramePr>
          <p:cNvPr id="4" name="İçerik Yer Tutucusu 5"/>
          <p:cNvGraphicFramePr>
            <a:graphicFrameLocks/>
          </p:cNvGraphicFramePr>
          <p:nvPr>
            <p:extLst>
              <p:ext uri="{D42A27DB-BD31-4B8C-83A1-F6EECF244321}">
                <p14:modId xmlns:p14="http://schemas.microsoft.com/office/powerpoint/2010/main" val="3778938321"/>
              </p:ext>
            </p:extLst>
          </p:nvPr>
        </p:nvGraphicFramePr>
        <p:xfrm>
          <a:off x="677691" y="556895"/>
          <a:ext cx="8596311" cy="1483360"/>
        </p:xfrm>
        <a:graphic>
          <a:graphicData uri="http://schemas.openxmlformats.org/drawingml/2006/table">
            <a:tbl>
              <a:tblPr firstRow="1" bandRow="1">
                <a:tableStyleId>{5C22544A-7EE6-4342-B048-85BDC9FD1C3A}</a:tableStyleId>
              </a:tblPr>
              <a:tblGrid>
                <a:gridCol w="2275480"/>
                <a:gridCol w="2275480"/>
                <a:gridCol w="4045351"/>
              </a:tblGrid>
              <a:tr h="370840">
                <a:tc>
                  <a:txBody>
                    <a:bodyPr/>
                    <a:lstStyle/>
                    <a:p>
                      <a:pPr algn="ctr"/>
                      <a:r>
                        <a:rPr lang="tr-TR" dirty="0" smtClean="0"/>
                        <a:t>İç</a:t>
                      </a:r>
                      <a:r>
                        <a:rPr lang="tr-TR" baseline="0" dirty="0" smtClean="0"/>
                        <a:t> boyutları</a:t>
                      </a:r>
                      <a:endParaRPr lang="en-US" dirty="0"/>
                    </a:p>
                  </a:txBody>
                  <a:tcPr anchor="ctr"/>
                </a:tc>
                <a:tc>
                  <a:txBody>
                    <a:bodyPr/>
                    <a:lstStyle/>
                    <a:p>
                      <a:pPr algn="ctr"/>
                      <a:r>
                        <a:rPr lang="tr-TR" dirty="0" smtClean="0"/>
                        <a:t>Kapı boyutları (m)</a:t>
                      </a:r>
                      <a:endParaRPr lang="en-US" dirty="0"/>
                    </a:p>
                  </a:txBody>
                  <a:tcPr anchor="ctr"/>
                </a:tc>
                <a:tc>
                  <a:txBody>
                    <a:bodyPr/>
                    <a:lstStyle/>
                    <a:p>
                      <a:pPr algn="ctr"/>
                      <a:r>
                        <a:rPr lang="tr-TR" dirty="0" smtClean="0"/>
                        <a:t>Yükleme hacmi (m3)</a:t>
                      </a:r>
                      <a:endParaRPr lang="en-US" dirty="0"/>
                    </a:p>
                  </a:txBody>
                  <a:tcPr anchor="ctr"/>
                </a:tc>
              </a:tr>
              <a:tr h="370840">
                <a:tc>
                  <a:txBody>
                    <a:bodyPr/>
                    <a:lstStyle/>
                    <a:p>
                      <a:pPr algn="ctr"/>
                      <a:r>
                        <a:rPr lang="tr-TR" dirty="0" smtClean="0"/>
                        <a:t>Uzunluk: 12,08</a:t>
                      </a:r>
                      <a:endParaRPr lang="en-US" dirty="0"/>
                    </a:p>
                  </a:txBody>
                  <a:tcPr anchor="ctr"/>
                </a:tc>
                <a:tc>
                  <a:txBody>
                    <a:bodyPr/>
                    <a:lstStyle/>
                    <a:p>
                      <a:pPr algn="ctr"/>
                      <a:r>
                        <a:rPr lang="tr-TR" dirty="0" smtClean="0"/>
                        <a:t>-</a:t>
                      </a:r>
                      <a:endParaRPr lang="en-US" dirty="0"/>
                    </a:p>
                  </a:txBody>
                  <a:tcPr anchor="ctr"/>
                </a:tc>
                <a:tc>
                  <a:txBody>
                    <a:bodyPr/>
                    <a:lstStyle/>
                    <a:p>
                      <a:pPr algn="ctr"/>
                      <a:r>
                        <a:rPr lang="tr-TR" dirty="0" smtClean="0"/>
                        <a:t>33</a:t>
                      </a:r>
                      <a:endParaRPr lang="en-US" dirty="0"/>
                    </a:p>
                  </a:txBody>
                  <a:tcPr anchor="ctr"/>
                </a:tc>
              </a:tr>
              <a:tr h="370840">
                <a:tc>
                  <a:txBody>
                    <a:bodyPr/>
                    <a:lstStyle/>
                    <a:p>
                      <a:pPr algn="ctr"/>
                      <a:r>
                        <a:rPr lang="tr-TR" dirty="0" smtClean="0"/>
                        <a:t>Genişlik:</a:t>
                      </a:r>
                      <a:r>
                        <a:rPr lang="tr-TR" baseline="0" dirty="0" smtClean="0"/>
                        <a:t> 2,13</a:t>
                      </a:r>
                      <a:endParaRPr lang="en-US" dirty="0"/>
                    </a:p>
                  </a:txBody>
                  <a:tcPr anchor="ctr"/>
                </a:tc>
                <a:tc>
                  <a:txBody>
                    <a:bodyPr/>
                    <a:lstStyle/>
                    <a:p>
                      <a:pPr algn="ctr"/>
                      <a:r>
                        <a:rPr lang="tr-TR" dirty="0" smtClean="0"/>
                        <a:t>-</a:t>
                      </a:r>
                      <a:endParaRPr lang="en-US" dirty="0"/>
                    </a:p>
                  </a:txBody>
                  <a:tcPr anchor="ctr"/>
                </a:tc>
                <a:tc>
                  <a:txBody>
                    <a:bodyPr/>
                    <a:lstStyle/>
                    <a:p>
                      <a:pPr algn="ctr"/>
                      <a:r>
                        <a:rPr lang="tr-TR" dirty="0" smtClean="0"/>
                        <a:t>Yükleme Kapasitesi (</a:t>
                      </a:r>
                      <a:r>
                        <a:rPr lang="tr-TR" dirty="0" err="1" smtClean="0"/>
                        <a:t>Darasız</a:t>
                      </a:r>
                      <a:r>
                        <a:rPr lang="tr-TR" dirty="0" smtClean="0"/>
                        <a:t> kg)</a:t>
                      </a:r>
                      <a:endParaRPr lang="en-US" dirty="0"/>
                    </a:p>
                  </a:txBody>
                  <a:tcPr anchor="ctr"/>
                </a:tc>
              </a:tr>
              <a:tr h="370840">
                <a:tc>
                  <a:txBody>
                    <a:bodyPr/>
                    <a:lstStyle/>
                    <a:p>
                      <a:pPr algn="ctr"/>
                      <a:r>
                        <a:rPr lang="tr-TR" dirty="0" smtClean="0"/>
                        <a:t>Yükseklik: 2,04</a:t>
                      </a:r>
                      <a:endParaRPr lang="en-US" dirty="0"/>
                    </a:p>
                  </a:txBody>
                  <a:tcPr anchor="ctr"/>
                </a:tc>
                <a:tc>
                  <a:txBody>
                    <a:bodyPr/>
                    <a:lstStyle/>
                    <a:p>
                      <a:pPr algn="ctr"/>
                      <a:r>
                        <a:rPr lang="tr-TR" dirty="0" smtClean="0"/>
                        <a:t>-</a:t>
                      </a:r>
                      <a:endParaRPr lang="en-US" dirty="0"/>
                    </a:p>
                  </a:txBody>
                  <a:tcPr anchor="ctr"/>
                </a:tc>
                <a:tc>
                  <a:txBody>
                    <a:bodyPr/>
                    <a:lstStyle/>
                    <a:p>
                      <a:pPr algn="ctr"/>
                      <a:r>
                        <a:rPr lang="tr-TR" dirty="0" smtClean="0"/>
                        <a:t>20.000</a:t>
                      </a:r>
                      <a:endParaRPr lang="en-US" dirty="0"/>
                    </a:p>
                  </a:txBody>
                  <a:tcPr anchor="ctr"/>
                </a:tc>
              </a:tr>
            </a:tbl>
          </a:graphicData>
        </a:graphic>
      </p:graphicFrame>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2160589"/>
            <a:ext cx="8596668" cy="388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4"/>
          <p:cNvSpPr txBox="1"/>
          <p:nvPr/>
        </p:nvSpPr>
        <p:spPr>
          <a:xfrm>
            <a:off x="2730321" y="6161696"/>
            <a:ext cx="5061398" cy="369332"/>
          </a:xfrm>
          <a:prstGeom prst="rect">
            <a:avLst/>
          </a:prstGeom>
          <a:noFill/>
        </p:spPr>
        <p:txBody>
          <a:bodyPr wrap="square" rtlCol="0">
            <a:spAutoFit/>
          </a:bodyPr>
          <a:lstStyle/>
          <a:p>
            <a:r>
              <a:rPr lang="tr-TR" b="1" dirty="0"/>
              <a:t>40 </a:t>
            </a:r>
            <a:r>
              <a:rPr lang="tr-TR" b="1" dirty="0" err="1"/>
              <a:t>feet</a:t>
            </a:r>
            <a:r>
              <a:rPr lang="tr-TR" b="1" dirty="0"/>
              <a:t> düz (</a:t>
            </a:r>
            <a:r>
              <a:rPr lang="tr-TR" b="1" dirty="0" err="1"/>
              <a:t>flat</a:t>
            </a:r>
            <a:r>
              <a:rPr lang="tr-TR" b="1" dirty="0"/>
              <a:t>) konteyner yüklü </a:t>
            </a:r>
            <a:r>
              <a:rPr lang="tr-TR" b="1" dirty="0" smtClean="0"/>
              <a:t>görünüm</a:t>
            </a:r>
            <a:endParaRPr lang="en-US" dirty="0"/>
          </a:p>
        </p:txBody>
      </p:sp>
    </p:spTree>
    <p:extLst>
      <p:ext uri="{BB962C8B-B14F-4D97-AF65-F5344CB8AC3E}">
        <p14:creationId xmlns:p14="http://schemas.microsoft.com/office/powerpoint/2010/main" val="2436406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20 </a:t>
            </a:r>
            <a:r>
              <a:rPr lang="tr-TR" b="1" dirty="0" err="1"/>
              <a:t>feet</a:t>
            </a:r>
            <a:r>
              <a:rPr lang="tr-TR" b="1" dirty="0"/>
              <a:t> izole (</a:t>
            </a:r>
            <a:r>
              <a:rPr lang="tr-TR" b="1" dirty="0" err="1"/>
              <a:t>ınsulated</a:t>
            </a:r>
            <a:r>
              <a:rPr lang="tr-TR" b="1" dirty="0"/>
              <a:t>) </a:t>
            </a:r>
            <a:r>
              <a:rPr lang="tr-TR" b="1" dirty="0" smtClean="0"/>
              <a:t>konteyner</a:t>
            </a:r>
            <a:endParaRPr lang="en-US" dirty="0"/>
          </a:p>
        </p:txBody>
      </p:sp>
      <p:sp>
        <p:nvSpPr>
          <p:cNvPr id="3" name="İçerik Yer Tutucusu 2"/>
          <p:cNvSpPr>
            <a:spLocks noGrp="1"/>
          </p:cNvSpPr>
          <p:nvPr>
            <p:ph idx="1"/>
          </p:nvPr>
        </p:nvSpPr>
        <p:spPr>
          <a:xfrm>
            <a:off x="677334" y="1439373"/>
            <a:ext cx="8596668" cy="3880773"/>
          </a:xfrm>
        </p:spPr>
        <p:txBody>
          <a:bodyPr/>
          <a:lstStyle/>
          <a:p>
            <a:r>
              <a:rPr lang="tr-TR" dirty="0"/>
              <a:t>Sabit sıcaklık gerektiren yüklerin taşımacılığında kullanılır. Sıcaklık ayarları, gemi çalışanları ya da önceden ayarlanmış aygıtlar sayesinde denetlenmektedir.</a:t>
            </a:r>
            <a:endParaRPr lang="en-US" dirty="0"/>
          </a:p>
          <a:p>
            <a:r>
              <a:rPr lang="tr-TR" dirty="0" smtClean="0"/>
              <a:t>Konteyner  </a:t>
            </a:r>
            <a:r>
              <a:rPr lang="tr-TR" dirty="0"/>
              <a:t>içinde  uygun  sıcaklıkta  dağılan  hava,  yan  duvarlarda  bulunan  2  hava boşluğu sayesinde dışarı çıkarak hava sirkülasyonu sağlanmış olur. 20 </a:t>
            </a:r>
            <a:r>
              <a:rPr lang="tr-TR" dirty="0" err="1"/>
              <a:t>feet</a:t>
            </a:r>
            <a:r>
              <a:rPr lang="tr-TR" dirty="0"/>
              <a:t> konteynerlerin içindeki optimum sıcaklık 12 0C ile -25 0C arasında olmaktadır.</a:t>
            </a:r>
            <a:endParaRPr lang="en-US" dirty="0"/>
          </a:p>
          <a:p>
            <a:endParaRPr lang="en-US" dirty="0"/>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1073" y="3406688"/>
            <a:ext cx="4401400" cy="2952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201987" y="6358904"/>
            <a:ext cx="3979572" cy="369332"/>
          </a:xfrm>
          <a:prstGeom prst="rect">
            <a:avLst/>
          </a:prstGeom>
          <a:noFill/>
        </p:spPr>
        <p:txBody>
          <a:bodyPr wrap="square" rtlCol="0">
            <a:spAutoFit/>
          </a:bodyPr>
          <a:lstStyle/>
          <a:p>
            <a:r>
              <a:rPr lang="tr-TR" b="1"/>
              <a:t>20 feet izole (ınsulated) konteyner</a:t>
            </a:r>
            <a:endParaRPr lang="en-US" dirty="0"/>
          </a:p>
        </p:txBody>
      </p:sp>
    </p:spTree>
    <p:extLst>
      <p:ext uri="{BB962C8B-B14F-4D97-AF65-F5344CB8AC3E}">
        <p14:creationId xmlns:p14="http://schemas.microsoft.com/office/powerpoint/2010/main" val="8365157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en-US"/>
          </a:p>
        </p:txBody>
      </p:sp>
      <p:graphicFrame>
        <p:nvGraphicFramePr>
          <p:cNvPr id="4" name="İçerik Yer Tutucusu 5"/>
          <p:cNvGraphicFramePr>
            <a:graphicFrameLocks/>
          </p:cNvGraphicFramePr>
          <p:nvPr>
            <p:extLst>
              <p:ext uri="{D42A27DB-BD31-4B8C-83A1-F6EECF244321}">
                <p14:modId xmlns:p14="http://schemas.microsoft.com/office/powerpoint/2010/main" val="1016438967"/>
              </p:ext>
            </p:extLst>
          </p:nvPr>
        </p:nvGraphicFramePr>
        <p:xfrm>
          <a:off x="677691" y="556895"/>
          <a:ext cx="8596311" cy="1483360"/>
        </p:xfrm>
        <a:graphic>
          <a:graphicData uri="http://schemas.openxmlformats.org/drawingml/2006/table">
            <a:tbl>
              <a:tblPr firstRow="1" bandRow="1">
                <a:tableStyleId>{5C22544A-7EE6-4342-B048-85BDC9FD1C3A}</a:tableStyleId>
              </a:tblPr>
              <a:tblGrid>
                <a:gridCol w="2275480"/>
                <a:gridCol w="2275480"/>
                <a:gridCol w="4045351"/>
              </a:tblGrid>
              <a:tr h="370840">
                <a:tc>
                  <a:txBody>
                    <a:bodyPr/>
                    <a:lstStyle/>
                    <a:p>
                      <a:pPr algn="ctr"/>
                      <a:r>
                        <a:rPr lang="tr-TR" dirty="0" smtClean="0"/>
                        <a:t>İç</a:t>
                      </a:r>
                      <a:r>
                        <a:rPr lang="tr-TR" baseline="0" dirty="0" smtClean="0"/>
                        <a:t> boyutları</a:t>
                      </a:r>
                      <a:endParaRPr lang="en-US" dirty="0"/>
                    </a:p>
                  </a:txBody>
                  <a:tcPr anchor="ctr"/>
                </a:tc>
                <a:tc>
                  <a:txBody>
                    <a:bodyPr/>
                    <a:lstStyle/>
                    <a:p>
                      <a:pPr algn="ctr"/>
                      <a:r>
                        <a:rPr lang="tr-TR" dirty="0" smtClean="0"/>
                        <a:t>Kapı boyutları (m)</a:t>
                      </a:r>
                      <a:endParaRPr lang="en-US" dirty="0"/>
                    </a:p>
                  </a:txBody>
                  <a:tcPr anchor="ctr"/>
                </a:tc>
                <a:tc>
                  <a:txBody>
                    <a:bodyPr/>
                    <a:lstStyle/>
                    <a:p>
                      <a:pPr algn="ctr"/>
                      <a:r>
                        <a:rPr lang="tr-TR" dirty="0" smtClean="0"/>
                        <a:t>Yükleme hacmi (m3)</a:t>
                      </a:r>
                      <a:endParaRPr lang="en-US" dirty="0"/>
                    </a:p>
                  </a:txBody>
                  <a:tcPr anchor="ctr"/>
                </a:tc>
              </a:tr>
              <a:tr h="370840">
                <a:tc>
                  <a:txBody>
                    <a:bodyPr/>
                    <a:lstStyle/>
                    <a:p>
                      <a:pPr algn="ctr"/>
                      <a:r>
                        <a:rPr lang="tr-TR" dirty="0" smtClean="0"/>
                        <a:t>Uzunluk: 5,90</a:t>
                      </a:r>
                      <a:endParaRPr lang="en-US" dirty="0"/>
                    </a:p>
                  </a:txBody>
                  <a:tcPr anchor="ctr"/>
                </a:tc>
                <a:tc>
                  <a:txBody>
                    <a:bodyPr/>
                    <a:lstStyle/>
                    <a:p>
                      <a:pPr algn="ctr"/>
                      <a:r>
                        <a:rPr lang="tr-TR" dirty="0" smtClean="0"/>
                        <a:t>Genişlik:</a:t>
                      </a:r>
                      <a:r>
                        <a:rPr lang="tr-TR" baseline="0" dirty="0" smtClean="0"/>
                        <a:t> 2,34</a:t>
                      </a:r>
                      <a:endParaRPr lang="en-US" dirty="0"/>
                    </a:p>
                  </a:txBody>
                  <a:tcPr anchor="ctr"/>
                </a:tc>
                <a:tc>
                  <a:txBody>
                    <a:bodyPr/>
                    <a:lstStyle/>
                    <a:p>
                      <a:pPr algn="ctr"/>
                      <a:r>
                        <a:rPr lang="tr-TR" dirty="0" smtClean="0"/>
                        <a:t>26,4</a:t>
                      </a:r>
                      <a:endParaRPr lang="en-US" dirty="0"/>
                    </a:p>
                  </a:txBody>
                  <a:tcPr anchor="ctr"/>
                </a:tc>
              </a:tr>
              <a:tr h="370840">
                <a:tc>
                  <a:txBody>
                    <a:bodyPr/>
                    <a:lstStyle/>
                    <a:p>
                      <a:pPr algn="ctr"/>
                      <a:r>
                        <a:rPr lang="tr-TR" dirty="0" smtClean="0"/>
                        <a:t>Genişlik:</a:t>
                      </a:r>
                      <a:r>
                        <a:rPr lang="tr-TR" baseline="0" dirty="0" smtClean="0"/>
                        <a:t> 2,35</a:t>
                      </a:r>
                      <a:endParaRPr lang="en-US" dirty="0"/>
                    </a:p>
                  </a:txBody>
                  <a:tcPr anchor="ctr"/>
                </a:tc>
                <a:tc>
                  <a:txBody>
                    <a:bodyPr/>
                    <a:lstStyle/>
                    <a:p>
                      <a:pPr algn="ctr"/>
                      <a:r>
                        <a:rPr lang="tr-TR" dirty="0" smtClean="0"/>
                        <a:t>Yükseklik:</a:t>
                      </a:r>
                      <a:r>
                        <a:rPr lang="tr-TR" baseline="0" dirty="0" smtClean="0"/>
                        <a:t> 2,28</a:t>
                      </a:r>
                      <a:endParaRPr lang="en-US" dirty="0"/>
                    </a:p>
                  </a:txBody>
                  <a:tcPr anchor="ctr"/>
                </a:tc>
                <a:tc>
                  <a:txBody>
                    <a:bodyPr/>
                    <a:lstStyle/>
                    <a:p>
                      <a:pPr algn="ctr"/>
                      <a:r>
                        <a:rPr lang="tr-TR" dirty="0" smtClean="0"/>
                        <a:t>Yükleme Kapasitesi (</a:t>
                      </a:r>
                      <a:r>
                        <a:rPr lang="tr-TR" dirty="0" err="1" smtClean="0"/>
                        <a:t>Darasız</a:t>
                      </a:r>
                      <a:r>
                        <a:rPr lang="tr-TR" dirty="0" smtClean="0"/>
                        <a:t> kg)</a:t>
                      </a:r>
                      <a:endParaRPr lang="en-US" dirty="0"/>
                    </a:p>
                  </a:txBody>
                  <a:tcPr anchor="ctr"/>
                </a:tc>
              </a:tr>
              <a:tr h="370840">
                <a:tc>
                  <a:txBody>
                    <a:bodyPr/>
                    <a:lstStyle/>
                    <a:p>
                      <a:pPr algn="ctr"/>
                      <a:r>
                        <a:rPr lang="tr-TR" dirty="0" smtClean="0"/>
                        <a:t>Yükseklik: 2,32</a:t>
                      </a:r>
                      <a:endParaRPr lang="en-US" dirty="0"/>
                    </a:p>
                  </a:txBody>
                  <a:tcPr anchor="ctr"/>
                </a:tc>
                <a:tc>
                  <a:txBody>
                    <a:bodyPr/>
                    <a:lstStyle/>
                    <a:p>
                      <a:pPr algn="ctr"/>
                      <a:r>
                        <a:rPr lang="tr-TR" dirty="0" smtClean="0"/>
                        <a:t>-</a:t>
                      </a:r>
                      <a:endParaRPr lang="en-US" dirty="0"/>
                    </a:p>
                  </a:txBody>
                  <a:tcPr anchor="ctr"/>
                </a:tc>
                <a:tc>
                  <a:txBody>
                    <a:bodyPr/>
                    <a:lstStyle/>
                    <a:p>
                      <a:pPr algn="ctr"/>
                      <a:r>
                        <a:rPr lang="tr-TR" dirty="0" smtClean="0"/>
                        <a:t>17.500</a:t>
                      </a:r>
                      <a:endParaRPr lang="en-US" dirty="0"/>
                    </a:p>
                  </a:txBody>
                  <a:tcPr anchor="ctr"/>
                </a:tc>
              </a:tr>
            </a:tbl>
          </a:graphicData>
        </a:graphic>
      </p:graphicFrame>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2160589"/>
            <a:ext cx="8596668" cy="393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4"/>
          <p:cNvSpPr txBox="1"/>
          <p:nvPr/>
        </p:nvSpPr>
        <p:spPr>
          <a:xfrm>
            <a:off x="2387014" y="6161696"/>
            <a:ext cx="5177307" cy="369332"/>
          </a:xfrm>
          <a:prstGeom prst="rect">
            <a:avLst/>
          </a:prstGeom>
          <a:noFill/>
        </p:spPr>
        <p:txBody>
          <a:bodyPr wrap="square" rtlCol="0">
            <a:spAutoFit/>
          </a:bodyPr>
          <a:lstStyle/>
          <a:p>
            <a:r>
              <a:rPr lang="tr-TR" b="1" dirty="0"/>
              <a:t>20 </a:t>
            </a:r>
            <a:r>
              <a:rPr lang="tr-TR" b="1" dirty="0" err="1"/>
              <a:t>feet</a:t>
            </a:r>
            <a:r>
              <a:rPr lang="tr-TR" b="1" dirty="0"/>
              <a:t> izole (</a:t>
            </a:r>
            <a:r>
              <a:rPr lang="tr-TR" b="1" dirty="0" err="1"/>
              <a:t>ınsulated</a:t>
            </a:r>
            <a:r>
              <a:rPr lang="tr-TR" b="1" dirty="0"/>
              <a:t>) konteyner iç görünüş</a:t>
            </a:r>
            <a:endParaRPr lang="en-US" dirty="0"/>
          </a:p>
        </p:txBody>
      </p:sp>
    </p:spTree>
    <p:extLst>
      <p:ext uri="{BB962C8B-B14F-4D97-AF65-F5344CB8AC3E}">
        <p14:creationId xmlns:p14="http://schemas.microsoft.com/office/powerpoint/2010/main" val="35372007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294322"/>
            <a:ext cx="8596668" cy="1320800"/>
          </a:xfrm>
        </p:spPr>
        <p:txBody>
          <a:bodyPr/>
          <a:lstStyle/>
          <a:p>
            <a:r>
              <a:rPr lang="tr-TR" b="1" dirty="0"/>
              <a:t>40 </a:t>
            </a:r>
            <a:r>
              <a:rPr lang="tr-TR" b="1" dirty="0" err="1"/>
              <a:t>feet</a:t>
            </a:r>
            <a:r>
              <a:rPr lang="tr-TR" b="1" dirty="0"/>
              <a:t> izole (</a:t>
            </a:r>
            <a:r>
              <a:rPr lang="tr-TR" b="1" dirty="0" err="1"/>
              <a:t>ınsulated</a:t>
            </a:r>
            <a:r>
              <a:rPr lang="tr-TR" b="1" dirty="0"/>
              <a:t>) </a:t>
            </a:r>
            <a:r>
              <a:rPr lang="tr-TR" b="1" dirty="0" smtClean="0"/>
              <a:t>konteyner</a:t>
            </a:r>
            <a:endParaRPr lang="en-US" dirty="0"/>
          </a:p>
        </p:txBody>
      </p:sp>
      <p:sp>
        <p:nvSpPr>
          <p:cNvPr id="3" name="İçerik Yer Tutucusu 2"/>
          <p:cNvSpPr>
            <a:spLocks noGrp="1"/>
          </p:cNvSpPr>
          <p:nvPr>
            <p:ph idx="1"/>
          </p:nvPr>
        </p:nvSpPr>
        <p:spPr>
          <a:xfrm>
            <a:off x="677334" y="954722"/>
            <a:ext cx="8596668" cy="3880773"/>
          </a:xfrm>
        </p:spPr>
        <p:txBody>
          <a:bodyPr/>
          <a:lstStyle/>
          <a:p>
            <a:r>
              <a:rPr lang="tr-TR" dirty="0"/>
              <a:t>Özellikle sabit  bir sıcaklıkta  taşınması  gereken  yüklerin taşımacılığında  kullanılır. Konteynerin yan panelleri “</a:t>
            </a:r>
            <a:r>
              <a:rPr lang="tr-TR" dirty="0" err="1"/>
              <a:t>sandwich</a:t>
            </a:r>
            <a:r>
              <a:rPr lang="tr-TR" dirty="0"/>
              <a:t>” adı verilen yalıtım sistemiyle izole edilmiştir. Bu sistemle panellerin arasına yerleştirilen köpükler, içerideki sıcaklık ayarlarını muhafaza etmektedir. Konteyner üzerinde, hava dolaşımının sağlanabilmesi için iki tane hava boşluğu yer almaktadır. Bu boşluklardan altta olanı dışarıdan içeriye, üstte olanı ise içeriden dışarıya hava dolaşımını gerçekleştirmektedir.</a:t>
            </a:r>
            <a:endParaRPr lang="en-US" dirty="0"/>
          </a:p>
          <a:p>
            <a:r>
              <a:rPr lang="tr-TR" dirty="0" smtClean="0"/>
              <a:t>Konteyner </a:t>
            </a:r>
            <a:r>
              <a:rPr lang="tr-TR" dirty="0"/>
              <a:t>içindeki sıcaklık ayarlanabilir olup 13 0C ile -22 0C arasında değiştirilebilmektedir.</a:t>
            </a:r>
            <a:endParaRPr lang="en-US" dirty="0"/>
          </a:p>
          <a:p>
            <a:endParaRPr lang="en-US" dirty="0"/>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5008" y="3557222"/>
            <a:ext cx="5053689" cy="2556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4172754" y="6113768"/>
            <a:ext cx="3940936" cy="369332"/>
          </a:xfrm>
          <a:prstGeom prst="rect">
            <a:avLst/>
          </a:prstGeom>
          <a:noFill/>
        </p:spPr>
        <p:txBody>
          <a:bodyPr wrap="square" rtlCol="0">
            <a:spAutoFit/>
          </a:bodyPr>
          <a:lstStyle/>
          <a:p>
            <a:r>
              <a:rPr lang="tr-TR" b="1"/>
              <a:t>40 feet izole (ınsulated) konteyner</a:t>
            </a:r>
            <a:endParaRPr lang="en-US" dirty="0"/>
          </a:p>
        </p:txBody>
      </p:sp>
    </p:spTree>
    <p:extLst>
      <p:ext uri="{BB962C8B-B14F-4D97-AF65-F5344CB8AC3E}">
        <p14:creationId xmlns:p14="http://schemas.microsoft.com/office/powerpoint/2010/main" val="35531144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en-US"/>
          </a:p>
        </p:txBody>
      </p:sp>
      <p:graphicFrame>
        <p:nvGraphicFramePr>
          <p:cNvPr id="4" name="İçerik Yer Tutucusu 5"/>
          <p:cNvGraphicFramePr>
            <a:graphicFrameLocks/>
          </p:cNvGraphicFramePr>
          <p:nvPr>
            <p:extLst>
              <p:ext uri="{D42A27DB-BD31-4B8C-83A1-F6EECF244321}">
                <p14:modId xmlns:p14="http://schemas.microsoft.com/office/powerpoint/2010/main" val="989500183"/>
              </p:ext>
            </p:extLst>
          </p:nvPr>
        </p:nvGraphicFramePr>
        <p:xfrm>
          <a:off x="677691" y="556895"/>
          <a:ext cx="8596311" cy="1483360"/>
        </p:xfrm>
        <a:graphic>
          <a:graphicData uri="http://schemas.openxmlformats.org/drawingml/2006/table">
            <a:tbl>
              <a:tblPr firstRow="1" bandRow="1">
                <a:tableStyleId>{5C22544A-7EE6-4342-B048-85BDC9FD1C3A}</a:tableStyleId>
              </a:tblPr>
              <a:tblGrid>
                <a:gridCol w="2275480"/>
                <a:gridCol w="2275480"/>
                <a:gridCol w="4045351"/>
              </a:tblGrid>
              <a:tr h="370840">
                <a:tc>
                  <a:txBody>
                    <a:bodyPr/>
                    <a:lstStyle/>
                    <a:p>
                      <a:pPr algn="ctr"/>
                      <a:r>
                        <a:rPr lang="tr-TR" dirty="0" smtClean="0"/>
                        <a:t>İç</a:t>
                      </a:r>
                      <a:r>
                        <a:rPr lang="tr-TR" baseline="0" dirty="0" smtClean="0"/>
                        <a:t> boyutları</a:t>
                      </a:r>
                      <a:endParaRPr lang="en-US" dirty="0"/>
                    </a:p>
                  </a:txBody>
                  <a:tcPr anchor="ctr"/>
                </a:tc>
                <a:tc>
                  <a:txBody>
                    <a:bodyPr/>
                    <a:lstStyle/>
                    <a:p>
                      <a:pPr algn="ctr"/>
                      <a:r>
                        <a:rPr lang="tr-TR" dirty="0" smtClean="0"/>
                        <a:t>Kapı boyutları (m)</a:t>
                      </a:r>
                      <a:endParaRPr lang="en-US" dirty="0"/>
                    </a:p>
                  </a:txBody>
                  <a:tcPr anchor="ctr"/>
                </a:tc>
                <a:tc>
                  <a:txBody>
                    <a:bodyPr/>
                    <a:lstStyle/>
                    <a:p>
                      <a:pPr algn="ctr"/>
                      <a:r>
                        <a:rPr lang="tr-TR" dirty="0" smtClean="0"/>
                        <a:t>Yükleme hacmi (m3)</a:t>
                      </a:r>
                      <a:endParaRPr lang="en-US" dirty="0"/>
                    </a:p>
                  </a:txBody>
                  <a:tcPr anchor="ctr"/>
                </a:tc>
              </a:tr>
              <a:tr h="370840">
                <a:tc>
                  <a:txBody>
                    <a:bodyPr/>
                    <a:lstStyle/>
                    <a:p>
                      <a:pPr algn="ctr"/>
                      <a:r>
                        <a:rPr lang="tr-TR" dirty="0" smtClean="0"/>
                        <a:t>Uzunluk: 5,90</a:t>
                      </a:r>
                      <a:endParaRPr lang="en-US" dirty="0"/>
                    </a:p>
                  </a:txBody>
                  <a:tcPr anchor="ctr"/>
                </a:tc>
                <a:tc>
                  <a:txBody>
                    <a:bodyPr/>
                    <a:lstStyle/>
                    <a:p>
                      <a:pPr algn="ctr"/>
                      <a:r>
                        <a:rPr lang="tr-TR" dirty="0" smtClean="0"/>
                        <a:t>Genişlik:</a:t>
                      </a:r>
                      <a:r>
                        <a:rPr lang="tr-TR" baseline="0" dirty="0" smtClean="0"/>
                        <a:t> 2,34</a:t>
                      </a:r>
                      <a:endParaRPr lang="en-US" dirty="0"/>
                    </a:p>
                  </a:txBody>
                  <a:tcPr anchor="ctr"/>
                </a:tc>
                <a:tc>
                  <a:txBody>
                    <a:bodyPr/>
                    <a:lstStyle/>
                    <a:p>
                      <a:pPr algn="ctr"/>
                      <a:r>
                        <a:rPr lang="tr-TR" dirty="0" smtClean="0"/>
                        <a:t>26,4</a:t>
                      </a:r>
                      <a:endParaRPr lang="en-US" dirty="0"/>
                    </a:p>
                  </a:txBody>
                  <a:tcPr anchor="ctr"/>
                </a:tc>
              </a:tr>
              <a:tr h="370840">
                <a:tc>
                  <a:txBody>
                    <a:bodyPr/>
                    <a:lstStyle/>
                    <a:p>
                      <a:pPr algn="ctr"/>
                      <a:r>
                        <a:rPr lang="tr-TR" dirty="0" smtClean="0"/>
                        <a:t>Genişlik:</a:t>
                      </a:r>
                      <a:r>
                        <a:rPr lang="tr-TR" baseline="0" dirty="0" smtClean="0"/>
                        <a:t> 2,35</a:t>
                      </a:r>
                      <a:endParaRPr lang="en-US" dirty="0"/>
                    </a:p>
                  </a:txBody>
                  <a:tcPr anchor="ctr"/>
                </a:tc>
                <a:tc>
                  <a:txBody>
                    <a:bodyPr/>
                    <a:lstStyle/>
                    <a:p>
                      <a:pPr algn="ctr"/>
                      <a:r>
                        <a:rPr lang="tr-TR" dirty="0" smtClean="0"/>
                        <a:t>Yükseklik:</a:t>
                      </a:r>
                      <a:r>
                        <a:rPr lang="tr-TR" baseline="0" dirty="0" smtClean="0"/>
                        <a:t> 2,28</a:t>
                      </a:r>
                      <a:endParaRPr lang="en-US" dirty="0"/>
                    </a:p>
                  </a:txBody>
                  <a:tcPr anchor="ctr"/>
                </a:tc>
                <a:tc>
                  <a:txBody>
                    <a:bodyPr/>
                    <a:lstStyle/>
                    <a:p>
                      <a:pPr algn="ctr"/>
                      <a:r>
                        <a:rPr lang="tr-TR" dirty="0" smtClean="0"/>
                        <a:t>Yükleme Kapasitesi (</a:t>
                      </a:r>
                      <a:r>
                        <a:rPr lang="tr-TR" dirty="0" err="1" smtClean="0"/>
                        <a:t>Darasız</a:t>
                      </a:r>
                      <a:r>
                        <a:rPr lang="tr-TR" dirty="0" smtClean="0"/>
                        <a:t> kg)</a:t>
                      </a:r>
                      <a:endParaRPr lang="en-US" dirty="0"/>
                    </a:p>
                  </a:txBody>
                  <a:tcPr anchor="ctr"/>
                </a:tc>
              </a:tr>
              <a:tr h="370840">
                <a:tc>
                  <a:txBody>
                    <a:bodyPr/>
                    <a:lstStyle/>
                    <a:p>
                      <a:pPr algn="ctr"/>
                      <a:r>
                        <a:rPr lang="tr-TR" dirty="0" smtClean="0"/>
                        <a:t>Yükseklik: 2,32</a:t>
                      </a:r>
                      <a:endParaRPr lang="en-US" dirty="0"/>
                    </a:p>
                  </a:txBody>
                  <a:tcPr anchor="ctr"/>
                </a:tc>
                <a:tc>
                  <a:txBody>
                    <a:bodyPr/>
                    <a:lstStyle/>
                    <a:p>
                      <a:pPr algn="ctr"/>
                      <a:r>
                        <a:rPr lang="tr-TR" dirty="0" smtClean="0"/>
                        <a:t>-</a:t>
                      </a:r>
                      <a:endParaRPr lang="en-US" dirty="0"/>
                    </a:p>
                  </a:txBody>
                  <a:tcPr anchor="ctr"/>
                </a:tc>
                <a:tc>
                  <a:txBody>
                    <a:bodyPr/>
                    <a:lstStyle/>
                    <a:p>
                      <a:pPr algn="ctr"/>
                      <a:r>
                        <a:rPr lang="tr-TR" dirty="0" smtClean="0"/>
                        <a:t>17.500</a:t>
                      </a:r>
                      <a:endParaRPr lang="en-US" dirty="0"/>
                    </a:p>
                  </a:txBody>
                  <a:tcPr anchor="ctr"/>
                </a:tc>
              </a:tr>
            </a:tbl>
          </a:graphicData>
        </a:graphic>
      </p:graphicFrame>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2160589"/>
            <a:ext cx="8596668" cy="348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4"/>
          <p:cNvSpPr txBox="1"/>
          <p:nvPr/>
        </p:nvSpPr>
        <p:spPr>
          <a:xfrm>
            <a:off x="2406333" y="5694776"/>
            <a:ext cx="5138670" cy="369332"/>
          </a:xfrm>
          <a:prstGeom prst="rect">
            <a:avLst/>
          </a:prstGeom>
          <a:noFill/>
        </p:spPr>
        <p:txBody>
          <a:bodyPr wrap="square" rtlCol="0">
            <a:spAutoFit/>
          </a:bodyPr>
          <a:lstStyle/>
          <a:p>
            <a:r>
              <a:rPr lang="tr-TR" b="1" dirty="0"/>
              <a:t>40 </a:t>
            </a:r>
            <a:r>
              <a:rPr lang="tr-TR" b="1" dirty="0" err="1"/>
              <a:t>feet</a:t>
            </a:r>
            <a:r>
              <a:rPr lang="tr-TR" b="1" dirty="0"/>
              <a:t> izole (</a:t>
            </a:r>
            <a:r>
              <a:rPr lang="tr-TR" b="1" dirty="0" err="1"/>
              <a:t>ınsulated</a:t>
            </a:r>
            <a:r>
              <a:rPr lang="tr-TR" b="1" dirty="0"/>
              <a:t>) konteyner iç görünüş</a:t>
            </a:r>
            <a:endParaRPr lang="en-US" dirty="0"/>
          </a:p>
        </p:txBody>
      </p:sp>
    </p:spTree>
    <p:extLst>
      <p:ext uri="{BB962C8B-B14F-4D97-AF65-F5344CB8AC3E}">
        <p14:creationId xmlns:p14="http://schemas.microsoft.com/office/powerpoint/2010/main" val="2514384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25819" y="641140"/>
            <a:ext cx="8596668" cy="3880773"/>
          </a:xfrm>
        </p:spPr>
        <p:txBody>
          <a:bodyPr/>
          <a:lstStyle/>
          <a:p>
            <a:r>
              <a:rPr lang="tr-TR" dirty="0"/>
              <a:t>Soğutmalı  (</a:t>
            </a:r>
            <a:r>
              <a:rPr lang="tr-TR" dirty="0" err="1"/>
              <a:t>reefer</a:t>
            </a:r>
            <a:r>
              <a:rPr lang="tr-TR" dirty="0"/>
              <a:t>)  konteynerler,  elektrikli  ısıtma  ve  soğutma  sistemine  sahiptir. Elektrik  ihtiyacını  geminin  güç  ünitesinden,  liman  donanımından,  nakliye  aracının  </a:t>
            </a:r>
            <a:r>
              <a:rPr lang="tr-TR" dirty="0" smtClean="0"/>
              <a:t>güç</a:t>
            </a:r>
            <a:r>
              <a:rPr lang="tr-TR" dirty="0"/>
              <a:t> </a:t>
            </a:r>
            <a:r>
              <a:rPr lang="tr-TR" dirty="0" smtClean="0"/>
              <a:t>kaynağından </a:t>
            </a:r>
            <a:r>
              <a:rPr lang="tr-TR" dirty="0"/>
              <a:t>ya da “</a:t>
            </a:r>
            <a:r>
              <a:rPr lang="tr-TR" dirty="0" err="1"/>
              <a:t>clip</a:t>
            </a:r>
            <a:r>
              <a:rPr lang="tr-TR" dirty="0"/>
              <a:t>-on” dizel jeneratörden sağlar. Gelişmiş teknolojiler kullanılarak bu konteynerler, donma derecesinin altında ya da üstünde sabit ısı sağlayabilir.</a:t>
            </a:r>
            <a:endParaRPr lang="en-US" dirty="0"/>
          </a:p>
          <a:p>
            <a:endParaRPr lang="en-US" dirty="0"/>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1516" y="2181292"/>
            <a:ext cx="3010481" cy="216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3134" y="2181292"/>
            <a:ext cx="2841468" cy="216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1843263" y="4423105"/>
            <a:ext cx="2446986" cy="369332"/>
          </a:xfrm>
          <a:prstGeom prst="rect">
            <a:avLst/>
          </a:prstGeom>
          <a:noFill/>
        </p:spPr>
        <p:txBody>
          <a:bodyPr wrap="square" rtlCol="0">
            <a:spAutoFit/>
          </a:bodyPr>
          <a:lstStyle/>
          <a:p>
            <a:r>
              <a:rPr lang="tr-TR" dirty="0" smtClean="0"/>
              <a:t>0 derece F= (Donmuş)</a:t>
            </a:r>
            <a:endParaRPr lang="en-US" dirty="0"/>
          </a:p>
        </p:txBody>
      </p:sp>
      <p:sp>
        <p:nvSpPr>
          <p:cNvPr id="7" name="Metin kutusu 6"/>
          <p:cNvSpPr txBox="1"/>
          <p:nvPr/>
        </p:nvSpPr>
        <p:spPr>
          <a:xfrm>
            <a:off x="6010375" y="4423105"/>
            <a:ext cx="2446986" cy="369332"/>
          </a:xfrm>
          <a:prstGeom prst="rect">
            <a:avLst/>
          </a:prstGeom>
          <a:noFill/>
        </p:spPr>
        <p:txBody>
          <a:bodyPr wrap="square" rtlCol="0">
            <a:spAutoFit/>
          </a:bodyPr>
          <a:lstStyle/>
          <a:p>
            <a:r>
              <a:rPr lang="tr-TR" dirty="0" smtClean="0"/>
              <a:t>0 derece C= (Serin)</a:t>
            </a:r>
            <a:endParaRPr lang="en-US" dirty="0"/>
          </a:p>
        </p:txBody>
      </p:sp>
      <p:sp>
        <p:nvSpPr>
          <p:cNvPr id="5" name="Metin kutusu 4"/>
          <p:cNvSpPr txBox="1"/>
          <p:nvPr/>
        </p:nvSpPr>
        <p:spPr>
          <a:xfrm>
            <a:off x="625819" y="4864459"/>
            <a:ext cx="8596668" cy="1754326"/>
          </a:xfrm>
          <a:prstGeom prst="rect">
            <a:avLst/>
          </a:prstGeom>
          <a:noFill/>
        </p:spPr>
        <p:txBody>
          <a:bodyPr wrap="square" rtlCol="0">
            <a:spAutoFit/>
          </a:bodyPr>
          <a:lstStyle/>
          <a:p>
            <a:r>
              <a:rPr lang="tr-TR" dirty="0"/>
              <a:t>Soğutma sisteminde kullanılan iki farklı derece vardır. Bunlar “</a:t>
            </a:r>
            <a:r>
              <a:rPr lang="tr-TR" dirty="0" err="1"/>
              <a:t>celcius</a:t>
            </a:r>
            <a:r>
              <a:rPr lang="tr-TR" dirty="0"/>
              <a:t>” (</a:t>
            </a:r>
            <a:r>
              <a:rPr lang="tr-TR" dirty="0" err="1" smtClean="0"/>
              <a:t>centigrade</a:t>
            </a:r>
            <a:r>
              <a:rPr lang="tr-TR" dirty="0" smtClean="0"/>
              <a:t>)</a:t>
            </a:r>
            <a:r>
              <a:rPr lang="tr-TR" dirty="0"/>
              <a:t> </a:t>
            </a:r>
            <a:r>
              <a:rPr lang="tr-TR" dirty="0" smtClean="0"/>
              <a:t>ve </a:t>
            </a:r>
            <a:r>
              <a:rPr lang="tr-TR" dirty="0"/>
              <a:t>“</a:t>
            </a:r>
            <a:r>
              <a:rPr lang="tr-TR" dirty="0" err="1" smtClean="0"/>
              <a:t>fahrenheit”tır</a:t>
            </a:r>
            <a:r>
              <a:rPr lang="tr-TR" dirty="0"/>
              <a:t>. Bu iki derecenin karıştırılması pek çok şikayete sebep </a:t>
            </a:r>
            <a:r>
              <a:rPr lang="tr-TR" dirty="0" smtClean="0"/>
              <a:t>olabilir.</a:t>
            </a:r>
          </a:p>
          <a:p>
            <a:endParaRPr lang="en-US" dirty="0"/>
          </a:p>
          <a:p>
            <a:r>
              <a:rPr lang="tr-TR" dirty="0" smtClean="0"/>
              <a:t>0C </a:t>
            </a:r>
            <a:r>
              <a:rPr lang="tr-TR" dirty="0"/>
              <a:t>= 32F = Serin gıdalar</a:t>
            </a:r>
            <a:endParaRPr lang="en-US" dirty="0"/>
          </a:p>
          <a:p>
            <a:r>
              <a:rPr lang="tr-TR" dirty="0"/>
              <a:t>0F = -18C = Donmuş </a:t>
            </a:r>
            <a:r>
              <a:rPr lang="tr-TR" dirty="0" smtClean="0"/>
              <a:t>gıdalar</a:t>
            </a:r>
            <a:endParaRPr lang="en-US" dirty="0"/>
          </a:p>
        </p:txBody>
      </p:sp>
    </p:spTree>
    <p:extLst>
      <p:ext uri="{BB962C8B-B14F-4D97-AF65-F5344CB8AC3E}">
        <p14:creationId xmlns:p14="http://schemas.microsoft.com/office/powerpoint/2010/main" val="37549128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3" y="609600"/>
            <a:ext cx="8930305" cy="1309352"/>
          </a:xfrm>
        </p:spPr>
        <p:txBody>
          <a:bodyPr>
            <a:normAutofit fontScale="90000"/>
          </a:bodyPr>
          <a:lstStyle/>
          <a:p>
            <a:r>
              <a:rPr lang="tr-TR" dirty="0"/>
              <a:t>Soğutmalı konteyner taşımacılığında karşılaşılabilecek diğer sorunlar şunlar olabilir</a:t>
            </a:r>
            <a:r>
              <a:rPr lang="tr-TR" dirty="0" smtClean="0"/>
              <a:t>:</a:t>
            </a:r>
            <a:endParaRPr lang="en-US" dirty="0"/>
          </a:p>
        </p:txBody>
      </p:sp>
      <p:sp>
        <p:nvSpPr>
          <p:cNvPr id="3" name="İçerik Yer Tutucusu 2"/>
          <p:cNvSpPr>
            <a:spLocks noGrp="1"/>
          </p:cNvSpPr>
          <p:nvPr>
            <p:ph idx="1"/>
          </p:nvPr>
        </p:nvSpPr>
        <p:spPr>
          <a:xfrm>
            <a:off x="677333" y="1812859"/>
            <a:ext cx="8596668" cy="3880773"/>
          </a:xfrm>
        </p:spPr>
        <p:txBody>
          <a:bodyPr/>
          <a:lstStyle/>
          <a:p>
            <a:r>
              <a:rPr lang="tr-TR" dirty="0"/>
              <a:t>Konşimento ve manifesto derecelerinde uyumsuzluk</a:t>
            </a:r>
            <a:endParaRPr lang="en-US" dirty="0"/>
          </a:p>
          <a:p>
            <a:r>
              <a:rPr lang="tr-TR" dirty="0" smtClean="0"/>
              <a:t>C </a:t>
            </a:r>
            <a:r>
              <a:rPr lang="tr-TR" dirty="0"/>
              <a:t>ve F derecelerinin karıştırılması</a:t>
            </a:r>
            <a:endParaRPr lang="en-US" dirty="0"/>
          </a:p>
          <a:p>
            <a:r>
              <a:rPr lang="tr-TR" dirty="0" smtClean="0"/>
              <a:t>Hatalı </a:t>
            </a:r>
            <a:r>
              <a:rPr lang="tr-TR" dirty="0"/>
              <a:t>mal cinsi tanımı (donmuş veya serin)</a:t>
            </a:r>
            <a:endParaRPr lang="en-US" dirty="0"/>
          </a:p>
          <a:p>
            <a:r>
              <a:rPr lang="tr-TR" dirty="0" smtClean="0"/>
              <a:t>Transit </a:t>
            </a:r>
            <a:r>
              <a:rPr lang="tr-TR" dirty="0"/>
              <a:t>süresinin malın raf ömründen uzun olması</a:t>
            </a:r>
            <a:endParaRPr lang="en-US" dirty="0"/>
          </a:p>
          <a:p>
            <a:r>
              <a:rPr lang="tr-TR" dirty="0"/>
              <a:t>Ön taşıma/son taşıma sırasında </a:t>
            </a:r>
            <a:r>
              <a:rPr lang="tr-TR" dirty="0" err="1"/>
              <a:t>reefer</a:t>
            </a:r>
            <a:r>
              <a:rPr lang="tr-TR" dirty="0"/>
              <a:t> konteyner servisinin olmaması</a:t>
            </a:r>
            <a:endParaRPr lang="en-US" dirty="0"/>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1906" y="3891738"/>
            <a:ext cx="3359798" cy="23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5667" y="3891738"/>
            <a:ext cx="3351682" cy="2331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etin kutusu 5"/>
          <p:cNvSpPr txBox="1"/>
          <p:nvPr/>
        </p:nvSpPr>
        <p:spPr>
          <a:xfrm>
            <a:off x="2335498" y="6223532"/>
            <a:ext cx="5280338" cy="369332"/>
          </a:xfrm>
          <a:prstGeom prst="rect">
            <a:avLst/>
          </a:prstGeom>
          <a:noFill/>
        </p:spPr>
        <p:txBody>
          <a:bodyPr wrap="square" rtlCol="0">
            <a:spAutoFit/>
          </a:bodyPr>
          <a:lstStyle/>
          <a:p>
            <a:r>
              <a:rPr lang="tr-TR" b="1" dirty="0"/>
              <a:t>Soğutmalı konteynerin yüklenmesi ve </a:t>
            </a:r>
            <a:r>
              <a:rPr lang="tr-TR" b="1" dirty="0" smtClean="0"/>
              <a:t>taşınması</a:t>
            </a:r>
            <a:endParaRPr lang="en-US" dirty="0"/>
          </a:p>
        </p:txBody>
      </p:sp>
    </p:spTree>
    <p:extLst>
      <p:ext uri="{BB962C8B-B14F-4D97-AF65-F5344CB8AC3E}">
        <p14:creationId xmlns:p14="http://schemas.microsoft.com/office/powerpoint/2010/main" val="305118839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20 </a:t>
            </a:r>
            <a:r>
              <a:rPr lang="tr-TR" b="1" dirty="0" err="1"/>
              <a:t>feet</a:t>
            </a:r>
            <a:r>
              <a:rPr lang="tr-TR" b="1" dirty="0"/>
              <a:t> dökme yük (</a:t>
            </a:r>
            <a:r>
              <a:rPr lang="tr-TR" b="1" dirty="0" err="1"/>
              <a:t>bulk</a:t>
            </a:r>
            <a:r>
              <a:rPr lang="tr-TR" b="1" dirty="0"/>
              <a:t>) konteyner</a:t>
            </a:r>
            <a:endParaRPr lang="en-US" dirty="0"/>
          </a:p>
        </p:txBody>
      </p:sp>
      <p:sp>
        <p:nvSpPr>
          <p:cNvPr id="3" name="İçerik Yer Tutucusu 2"/>
          <p:cNvSpPr>
            <a:spLocks noGrp="1"/>
          </p:cNvSpPr>
          <p:nvPr>
            <p:ph idx="1"/>
          </p:nvPr>
        </p:nvSpPr>
        <p:spPr>
          <a:xfrm>
            <a:off x="677334" y="1270000"/>
            <a:ext cx="8596668" cy="3880773"/>
          </a:xfrm>
        </p:spPr>
        <p:txBody>
          <a:bodyPr/>
          <a:lstStyle/>
          <a:p>
            <a:r>
              <a:rPr lang="tr-TR" dirty="0"/>
              <a:t>Özellikle kuru dökme yük taşımacılığında kullanılır. Her bir konteynerin üzerinde üç kapağı vardır ve yükleme boşaltma işlemleri, bu kapaklar üzerinden yapılmaktadır. Kapaklar arası mesafe 1,83 cm’dir. Yükleme ve boşaltmanın sağlıklı bir biçimde yapılabilmesi için hortumlara ihtiyaç vardır.</a:t>
            </a:r>
            <a:endParaRPr lang="en-US" dirty="0"/>
          </a:p>
          <a:p>
            <a:endParaRPr lang="en-US" dirty="0"/>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366" y="2855472"/>
            <a:ext cx="3551174" cy="23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1540" y="2855472"/>
            <a:ext cx="7413993" cy="236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5333972" y="5318974"/>
            <a:ext cx="5409127" cy="369332"/>
          </a:xfrm>
          <a:prstGeom prst="rect">
            <a:avLst/>
          </a:prstGeom>
          <a:noFill/>
        </p:spPr>
        <p:txBody>
          <a:bodyPr wrap="square" rtlCol="0">
            <a:spAutoFit/>
          </a:bodyPr>
          <a:lstStyle/>
          <a:p>
            <a:r>
              <a:rPr lang="tr-TR" b="1" dirty="0"/>
              <a:t>20 </a:t>
            </a:r>
            <a:r>
              <a:rPr lang="tr-TR" b="1" dirty="0" err="1"/>
              <a:t>feet</a:t>
            </a:r>
            <a:r>
              <a:rPr lang="tr-TR" b="1" dirty="0"/>
              <a:t> dökme yük (</a:t>
            </a:r>
            <a:r>
              <a:rPr lang="tr-TR" b="1" dirty="0" err="1"/>
              <a:t>bulk</a:t>
            </a:r>
            <a:r>
              <a:rPr lang="tr-TR" b="1" dirty="0"/>
              <a:t>) konteyner iç görünüm</a:t>
            </a:r>
            <a:endParaRPr lang="en-US" dirty="0"/>
          </a:p>
        </p:txBody>
      </p:sp>
      <p:sp>
        <p:nvSpPr>
          <p:cNvPr id="5" name="Metin kutusu 4"/>
          <p:cNvSpPr txBox="1"/>
          <p:nvPr/>
        </p:nvSpPr>
        <p:spPr>
          <a:xfrm>
            <a:off x="879077" y="5306094"/>
            <a:ext cx="3353752" cy="646331"/>
          </a:xfrm>
          <a:prstGeom prst="rect">
            <a:avLst/>
          </a:prstGeom>
          <a:noFill/>
        </p:spPr>
        <p:txBody>
          <a:bodyPr wrap="square" rtlCol="0">
            <a:spAutoFit/>
          </a:bodyPr>
          <a:lstStyle/>
          <a:p>
            <a:pPr algn="ctr"/>
            <a:r>
              <a:rPr lang="tr-TR" b="1" dirty="0"/>
              <a:t>20 </a:t>
            </a:r>
            <a:r>
              <a:rPr lang="tr-TR" b="1" dirty="0" err="1"/>
              <a:t>feet</a:t>
            </a:r>
            <a:r>
              <a:rPr lang="tr-TR" b="1" dirty="0"/>
              <a:t> dökme yük (</a:t>
            </a:r>
            <a:r>
              <a:rPr lang="tr-TR" b="1" dirty="0" err="1"/>
              <a:t>bulk</a:t>
            </a:r>
            <a:r>
              <a:rPr lang="tr-TR" b="1" dirty="0"/>
              <a:t>) konteyner</a:t>
            </a:r>
            <a:endParaRPr lang="en-US" dirty="0"/>
          </a:p>
        </p:txBody>
      </p:sp>
    </p:spTree>
    <p:extLst>
      <p:ext uri="{BB962C8B-B14F-4D97-AF65-F5344CB8AC3E}">
        <p14:creationId xmlns:p14="http://schemas.microsoft.com/office/powerpoint/2010/main" val="24538783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20 </a:t>
            </a:r>
            <a:r>
              <a:rPr lang="tr-TR" b="1" dirty="0" err="1"/>
              <a:t>feet</a:t>
            </a:r>
            <a:r>
              <a:rPr lang="tr-TR" b="1" dirty="0"/>
              <a:t> tank </a:t>
            </a:r>
            <a:r>
              <a:rPr lang="tr-TR" b="1" dirty="0" smtClean="0"/>
              <a:t>konteyner</a:t>
            </a:r>
            <a:endParaRPr lang="en-US" dirty="0"/>
          </a:p>
        </p:txBody>
      </p:sp>
      <p:sp>
        <p:nvSpPr>
          <p:cNvPr id="3" name="İçerik Yer Tutucusu 2"/>
          <p:cNvSpPr>
            <a:spLocks noGrp="1"/>
          </p:cNvSpPr>
          <p:nvPr>
            <p:ph idx="1"/>
          </p:nvPr>
        </p:nvSpPr>
        <p:spPr>
          <a:xfrm>
            <a:off x="677334" y="1452251"/>
            <a:ext cx="8596668" cy="3880773"/>
          </a:xfrm>
        </p:spPr>
        <p:txBody>
          <a:bodyPr/>
          <a:lstStyle/>
          <a:p>
            <a:r>
              <a:rPr lang="tr-TR" dirty="0"/>
              <a:t>Tank konteynerlerinin kullanımı bir takım standartlara bağlıdır. Tankın silindirik şekli, çelik muhafaza ile gemiye ya da taşıma aracına yüklenebilecek hâle getirilmiştir.</a:t>
            </a:r>
            <a:endParaRPr lang="en-US" dirty="0"/>
          </a:p>
          <a:p>
            <a:r>
              <a:rPr lang="tr-TR" dirty="0"/>
              <a:t/>
            </a:r>
            <a:br>
              <a:rPr lang="tr-TR" dirty="0"/>
            </a:br>
            <a:endParaRPr lang="en-US" dirty="0"/>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3801" y="2586186"/>
            <a:ext cx="4169580" cy="285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626991" y="5619478"/>
            <a:ext cx="2743199" cy="369332"/>
          </a:xfrm>
          <a:prstGeom prst="rect">
            <a:avLst/>
          </a:prstGeom>
          <a:noFill/>
        </p:spPr>
        <p:txBody>
          <a:bodyPr wrap="square" rtlCol="0">
            <a:spAutoFit/>
          </a:bodyPr>
          <a:lstStyle/>
          <a:p>
            <a:r>
              <a:rPr lang="tr-TR" b="1" dirty="0"/>
              <a:t>20 </a:t>
            </a:r>
            <a:r>
              <a:rPr lang="tr-TR" b="1" dirty="0" err="1"/>
              <a:t>feet</a:t>
            </a:r>
            <a:r>
              <a:rPr lang="tr-TR" b="1" dirty="0"/>
              <a:t> tank konteyner</a:t>
            </a:r>
            <a:endParaRPr lang="en-US" dirty="0"/>
          </a:p>
        </p:txBody>
      </p:sp>
    </p:spTree>
    <p:extLst>
      <p:ext uri="{BB962C8B-B14F-4D97-AF65-F5344CB8AC3E}">
        <p14:creationId xmlns:p14="http://schemas.microsoft.com/office/powerpoint/2010/main" val="27792359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idx="1"/>
          </p:nvPr>
        </p:nvSpPr>
        <p:spPr>
          <a:xfrm>
            <a:off x="677334" y="2160589"/>
            <a:ext cx="4744672" cy="4317484"/>
          </a:xfrm>
        </p:spPr>
        <p:txBody>
          <a:bodyPr>
            <a:normAutofit lnSpcReduction="10000"/>
          </a:bodyPr>
          <a:lstStyle/>
          <a:p>
            <a:r>
              <a:rPr lang="tr-TR" dirty="0"/>
              <a:t>Genellikle tek tip sıvı ve gaz ürünlerin taşımacılığı gerçekleştirilmektedir (</a:t>
            </a:r>
            <a:r>
              <a:rPr lang="tr-TR" dirty="0" err="1"/>
              <a:t>toksik</a:t>
            </a:r>
            <a:r>
              <a:rPr lang="tr-TR" dirty="0"/>
              <a:t> kimyasallar, meyve suyu, zeytinyağı, kimyasal maddeler). Farklı ürünlerin taşınması için tankların iç kısmı iki bölüme ayrılmıştır. Taşıma sırasında bir tehlikeyle karşılaşmamak için tanklar tamamıyla dolu olmamalı, yük miktarı kapasitelerinin % 80’ini aşmamalıdır.</a:t>
            </a:r>
            <a:endParaRPr lang="en-US" dirty="0"/>
          </a:p>
          <a:p>
            <a:r>
              <a:rPr lang="tr-TR" dirty="0"/>
              <a:t>Tehlikeli maddelerin taşınmasında konteyner üzerinde gaz oluşturacak hiçbir hava boşluğu ya da açıklık olmamalıdır. Tankların temizliği, bu konuda yeterli donanıma sahip terminallerde yapılmalıdır.</a:t>
            </a:r>
            <a:endParaRPr lang="en-US" dirty="0"/>
          </a:p>
          <a:p>
            <a:endParaRPr lang="en-US" dirty="0"/>
          </a:p>
        </p:txBody>
      </p:sp>
      <p:pic>
        <p:nvPicPr>
          <p:cNvPr id="6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2006" y="2324547"/>
            <a:ext cx="5847008" cy="374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6671256" y="6066744"/>
            <a:ext cx="3348507" cy="369332"/>
          </a:xfrm>
          <a:prstGeom prst="rect">
            <a:avLst/>
          </a:prstGeom>
          <a:noFill/>
        </p:spPr>
        <p:txBody>
          <a:bodyPr wrap="square" rtlCol="0">
            <a:spAutoFit/>
          </a:bodyPr>
          <a:lstStyle/>
          <a:p>
            <a:r>
              <a:rPr lang="tr-TR" b="1" dirty="0"/>
              <a:t>Tank konteynerin </a:t>
            </a:r>
            <a:r>
              <a:rPr lang="tr-TR" b="1" dirty="0" smtClean="0"/>
              <a:t>nakliyesi</a:t>
            </a:r>
            <a:endParaRPr lang="en-US" dirty="0"/>
          </a:p>
        </p:txBody>
      </p:sp>
    </p:spTree>
    <p:extLst>
      <p:ext uri="{BB962C8B-B14F-4D97-AF65-F5344CB8AC3E}">
        <p14:creationId xmlns:p14="http://schemas.microsoft.com/office/powerpoint/2010/main" val="804718978"/>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ristal">
  <a:themeElements>
    <a:clrScheme name="Kristal">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Kristal">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ristal">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Üst Düzey">
  <a:themeElements>
    <a:clrScheme name="Üst Düzey">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Üst Düzey">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Üst Düze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177</TotalTime>
  <Words>10948</Words>
  <Application>Microsoft Office PowerPoint</Application>
  <PresentationFormat>Özel</PresentationFormat>
  <Paragraphs>729</Paragraphs>
  <Slides>166</Slides>
  <Notes>3</Notes>
  <HiddenSlides>0</HiddenSlides>
  <MMClips>0</MMClips>
  <ScaleCrop>false</ScaleCrop>
  <HeadingPairs>
    <vt:vector size="4" baseType="variant">
      <vt:variant>
        <vt:lpstr>Tema</vt:lpstr>
      </vt:variant>
      <vt:variant>
        <vt:i4>2</vt:i4>
      </vt:variant>
      <vt:variant>
        <vt:lpstr>Slayt Başlıkları</vt:lpstr>
      </vt:variant>
      <vt:variant>
        <vt:i4>166</vt:i4>
      </vt:variant>
    </vt:vector>
  </HeadingPairs>
  <TitlesOfParts>
    <vt:vector size="168" baseType="lpstr">
      <vt:lpstr>Kristal</vt:lpstr>
      <vt:lpstr>Üst Düzey</vt:lpstr>
      <vt:lpstr>      Bu proje Avrupa Birliği ve Türkiye Cumhuriyeti tarafından finanse edilmektedir. </vt:lpstr>
      <vt:lpstr>1. PALET YAPILARI ÇEŞİTLERİ VE STANDARTLARI</vt:lpstr>
      <vt:lpstr>1.1. Palet Hakkında Genel Bilgi</vt:lpstr>
      <vt:lpstr>1.1. Palet Hakkında Genel Bilgi</vt:lpstr>
      <vt:lpstr>PowerPoint Sunusu</vt:lpstr>
      <vt:lpstr>1.1.1. Paletlerin Geçmişteki ve Bugünkü Durumu</vt:lpstr>
      <vt:lpstr>PowerPoint Sunusu</vt:lpstr>
      <vt:lpstr>1.1.1. Paletlerin Geçmişteki ve Bugünkü Durumu</vt:lpstr>
      <vt:lpstr>1.2. Paletlerin Yapıları ve Çeşitleri</vt:lpstr>
      <vt:lpstr>PowerPoint Sunusu</vt:lpstr>
      <vt:lpstr>PowerPoint Sunusu</vt:lpstr>
      <vt:lpstr>PowerPoint Sunusu</vt:lpstr>
      <vt:lpstr>PowerPoint Sunusu</vt:lpstr>
      <vt:lpstr>PowerPoint Sunusu</vt:lpstr>
      <vt:lpstr>1.2.1. Yapıldıkları Malzemelere Göre Paletler</vt:lpstr>
      <vt:lpstr>1.2.1.1. Ahşap</vt:lpstr>
      <vt:lpstr>Gümrük tarife cetvelindeki yeri </vt:lpstr>
      <vt:lpstr>PowerPoint Sunusu</vt:lpstr>
      <vt:lpstr>1.2.1.2. Sunta</vt:lpstr>
      <vt:lpstr>1.2.1.3. Ondüle Fiber</vt:lpstr>
      <vt:lpstr>1.2.1.4. Plastik ve Metaller</vt:lpstr>
      <vt:lpstr>1.2.1.4. Plastik ve Metaller</vt:lpstr>
      <vt:lpstr>1.2.2. Palet Çeşitleri</vt:lpstr>
      <vt:lpstr>1.2.2.1. İki Taraflı Paletler </vt:lpstr>
      <vt:lpstr>1.2.2.2. Dört Taraflı Paletler</vt:lpstr>
      <vt:lpstr>1.2.2.3. Kirişli Paletler</vt:lpstr>
      <vt:lpstr>PowerPoint Sunusu</vt:lpstr>
      <vt:lpstr>1.2.2.3. Kirişli Paletler</vt:lpstr>
      <vt:lpstr>1.2.2.4. Blok Paletler </vt:lpstr>
      <vt:lpstr>PowerPoint Sunusu</vt:lpstr>
      <vt:lpstr>PowerPoint Sunusu</vt:lpstr>
      <vt:lpstr>1.3. Palet Standartları</vt:lpstr>
      <vt:lpstr>PowerPoint Sunusu</vt:lpstr>
      <vt:lpstr>1.3.1. Avrupa’da Standardizasyon Uygulamaları</vt:lpstr>
      <vt:lpstr>PowerPoint Sunusu</vt:lpstr>
      <vt:lpstr>PowerPoint Sunusu</vt:lpstr>
      <vt:lpstr>PowerPoint Sunusu</vt:lpstr>
      <vt:lpstr>EPAL paletin özellikleri aşağıda belirtilmektedir:</vt:lpstr>
      <vt:lpstr>EPAL paletin özellikleri aşağıda belirtilmektedir:</vt:lpstr>
      <vt:lpstr>PowerPoint Sunusu</vt:lpstr>
      <vt:lpstr>PowerPoint Sunusu</vt:lpstr>
      <vt:lpstr>EPAL paletin özellikleri aşağıda belirtilmektedir:</vt:lpstr>
      <vt:lpstr>1.3.2. Standartlara Uymayan Paletlerde Karşılaşılan Problemler</vt:lpstr>
      <vt:lpstr>1.3.2. Standartlara Uymayan Paletlerde Karşılaşılan Problemler</vt:lpstr>
      <vt:lpstr>1.3.2. Standartlara Uymayan Paletlerde Karşılaşılan Problemler</vt:lpstr>
      <vt:lpstr>1.3.3. ISPM15</vt:lpstr>
      <vt:lpstr>ISPM15 için uygun olan iki metot; </vt:lpstr>
      <vt:lpstr>PowerPoint Sunusu</vt:lpstr>
      <vt:lpstr>1.3.4. Paletli Taşımacılığın Avantajları</vt:lpstr>
      <vt:lpstr>Paletli taşımacılığın başlıca avantajları aşağıda belirtilmektedir:</vt:lpstr>
      <vt:lpstr>PowerPoint Sunusu</vt:lpstr>
      <vt:lpstr>Paletli taşımacılığın başlıca avantajları aşağıda belirtilmektedir:</vt:lpstr>
      <vt:lpstr>1.3.6. Paletli Taşımacılığın Dezavantajları</vt:lpstr>
      <vt:lpstr>PowerPoint Sunusu</vt:lpstr>
      <vt:lpstr>2. KONTEYNER TANIMI ÇEŞİTLERİ VE KONTEYNER YÜKLEME</vt:lpstr>
      <vt:lpstr>2.1. Tanımı Sağladığı Yararlar ve Temel Yapısı - 2.1.1. Tanımı</vt:lpstr>
      <vt:lpstr>Konteyner, ISO’da aşağıdaki şekilde tanımlanmaktadır;</vt:lpstr>
      <vt:lpstr>Konteyner, Türk Mevzuatında ise aşağıdaki şekilde tanımlanmaktadır;</vt:lpstr>
      <vt:lpstr>PowerPoint Sunusu</vt:lpstr>
      <vt:lpstr>2.1.2. Konteyner Taşımacılığının Sağladığı Yararlar</vt:lpstr>
      <vt:lpstr>2.1.2. Konteyner Taşımacılığının Sağladığı Yararlar</vt:lpstr>
      <vt:lpstr>2.1.3. Konteynerin Temel Yapısı</vt:lpstr>
      <vt:lpstr>PowerPoint Sunusu</vt:lpstr>
      <vt:lpstr>PowerPoint Sunusu</vt:lpstr>
      <vt:lpstr>PowerPoint Sunusu</vt:lpstr>
      <vt:lpstr>2.2. Konteyner Çeşitleri</vt:lpstr>
      <vt:lpstr>2.2. Konteyner Çeşitleri</vt:lpstr>
      <vt:lpstr>2.2.1. Kullanılan Malzemeye Göre Konteyner Çeşitleri</vt:lpstr>
      <vt:lpstr>2.2.1.1. Çelik Sacdan Yapılan Konteynerler</vt:lpstr>
      <vt:lpstr>PowerPoint Sunusu</vt:lpstr>
      <vt:lpstr>2.2.1.2. Alüminyumdan Yapılan Konteynerler</vt:lpstr>
      <vt:lpstr>2.2.1.3. Kontrplak konteynerler</vt:lpstr>
      <vt:lpstr>2.2.2. Kullanım Şekillerine Göre Konteyner Çeşitleri</vt:lpstr>
      <vt:lpstr>2.2.2.1. Parça (Kuru) Yük Konteynerleri</vt:lpstr>
      <vt:lpstr>PowerPoint Sunusu</vt:lpstr>
      <vt:lpstr>2.2.2.2. Dökme Yük Konteynerleri (Bulk Container)</vt:lpstr>
      <vt:lpstr>2.2.2.3. İzole (İnsulated-Reefer) Konteynerler</vt:lpstr>
      <vt:lpstr>2.2.2.4. Özel Amaçlı Konteynerler</vt:lpstr>
      <vt:lpstr>20 feet standart konteyner </vt:lpstr>
      <vt:lpstr>PowerPoint Sunusu</vt:lpstr>
      <vt:lpstr>40 feet standart konteyner </vt:lpstr>
      <vt:lpstr>PowerPoint Sunusu</vt:lpstr>
      <vt:lpstr>20 feet üstü açık (open top) konteyner </vt:lpstr>
      <vt:lpstr>PowerPoint Sunusu</vt:lpstr>
      <vt:lpstr>40 feet üstü açık (open top) konteyner </vt:lpstr>
      <vt:lpstr>PowerPoint Sunusu</vt:lpstr>
      <vt:lpstr>20 feet düz (flat) konteyner</vt:lpstr>
      <vt:lpstr>PowerPoint Sunusu</vt:lpstr>
      <vt:lpstr>40 feet düz (flat) konteyner</vt:lpstr>
      <vt:lpstr>PowerPoint Sunusu</vt:lpstr>
      <vt:lpstr>20 feet izole (ınsulated) konteyner</vt:lpstr>
      <vt:lpstr>PowerPoint Sunusu</vt:lpstr>
      <vt:lpstr>40 feet izole (ınsulated) konteyner</vt:lpstr>
      <vt:lpstr>PowerPoint Sunusu</vt:lpstr>
      <vt:lpstr>PowerPoint Sunusu</vt:lpstr>
      <vt:lpstr>Soğutmalı konteyner taşımacılığında karşılaşılabilecek diğer sorunlar şunlar olabilir:</vt:lpstr>
      <vt:lpstr>20 feet dökme yük (bulk) konteyner</vt:lpstr>
      <vt:lpstr>20 feet tank konteyner</vt:lpstr>
      <vt:lpstr>PowerPoint Sunusu</vt:lpstr>
      <vt:lpstr>40 feet hard top konteyner</vt:lpstr>
      <vt:lpstr>20 feet platform </vt:lpstr>
      <vt:lpstr>20 feet havalandırmalı (ventilated) konteyner </vt:lpstr>
      <vt:lpstr>2.3. Konteyner Yükleme ve Kontrol</vt:lpstr>
      <vt:lpstr>2.3.1. Konteyner Standartları </vt:lpstr>
      <vt:lpstr>Konteynerlere ilişkin belli başlı kavramlar: </vt:lpstr>
      <vt:lpstr>PowerPoint Sunusu</vt:lpstr>
      <vt:lpstr>PowerPoint Sunusu</vt:lpstr>
      <vt:lpstr>PowerPoint Sunusu</vt:lpstr>
      <vt:lpstr>PowerPoint Sunusu</vt:lpstr>
      <vt:lpstr>PowerPoint Sunusu</vt:lpstr>
      <vt:lpstr>2.3.2. Konteyner Yüklemesi</vt:lpstr>
      <vt:lpstr>2.3.2.1.  Yükleme Öncesi Görsel Denetleme</vt:lpstr>
      <vt:lpstr>PowerPoint Sunusu</vt:lpstr>
      <vt:lpstr>PowerPoint Sunusu</vt:lpstr>
      <vt:lpstr>PowerPoint Sunusu</vt:lpstr>
      <vt:lpstr>PowerPoint Sunusu</vt:lpstr>
      <vt:lpstr>2.3.2.2. Konteynerin Yerleştirilmesi ve İstiflenmesi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2.3.2.3. Destek Malzemeleri</vt:lpstr>
      <vt:lpstr>2.3.2.3. Destek Malzemeleri</vt:lpstr>
      <vt:lpstr>2.3.2.4. Yükleme Faaliyetlerinde Verimliliği Sağlamak İçin Depo veya Sevkiyat Merkezinde Uyulması Gereken Temel Kurallar</vt:lpstr>
      <vt:lpstr>2.3.3. Konteyner Kontrolü</vt:lpstr>
      <vt:lpstr>Konteyner yüklemesi için en iyi yöntemi bulmak amacıyla yüklenen konteynerler için aşağıdaki sorular cevaplandırılmalıdır.   </vt:lpstr>
      <vt:lpstr>2.4. Konteynerlerin Teslim Alınması</vt:lpstr>
      <vt:lpstr>2.4. Konteynerlerin Teslim Alınması</vt:lpstr>
      <vt:lpstr>2.4. Konteynerlerin Teslim Alınması</vt:lpstr>
      <vt:lpstr>2.5. Gümrük Mühürü Altında Yapılan Uluslararası Taşımacılık İçin Konteynerlere Uygulanabilir Teknik Şartlarla İlgili Kurallar </vt:lpstr>
      <vt:lpstr>PowerPoint Sunusu</vt:lpstr>
      <vt:lpstr>PowerPoint Sunusu</vt:lpstr>
      <vt:lpstr>PowerPoint Sunusu</vt:lpstr>
      <vt:lpstr>PowerPoint Sunusu</vt:lpstr>
      <vt:lpstr>PowerPoint Sunusu</vt:lpstr>
      <vt:lpstr>PowerPoint Sunusu</vt:lpstr>
      <vt:lpstr>PowerPoint Sunusu</vt:lpstr>
      <vt:lpstr>2.6. Konteynerlerin Sahaya İstiflenmesinde Dikkat Edilmesi Gereken Noktalar</vt:lpstr>
      <vt:lpstr>PowerPoint Sunusu</vt:lpstr>
      <vt:lpstr>PowerPoint Sunusu</vt:lpstr>
      <vt:lpstr>PowerPoint Sunusu</vt:lpstr>
      <vt:lpstr>PowerPoint Sunusu</vt:lpstr>
      <vt:lpstr>2.7. Konteyner Tanımlama Sistemi</vt:lpstr>
      <vt:lpstr>2.7.1. Zorunlu Tanımlama Bilgileri </vt:lpstr>
      <vt:lpstr>2.7.1. Zorunlu Tanımlama Bilgileri</vt:lpstr>
      <vt:lpstr>PowerPoint Sunusu</vt:lpstr>
      <vt:lpstr>2.7.2. Tanımlama İşaretleri</vt:lpstr>
      <vt:lpstr>PowerPoint Sunusu</vt:lpstr>
      <vt:lpstr>2.7.3. İşletme İşaretleri </vt:lpstr>
      <vt:lpstr>PowerPoint Sunusu</vt:lpstr>
      <vt:lpstr>PowerPoint Sunusu</vt:lpstr>
      <vt:lpstr>PowerPoint Sunusu</vt:lpstr>
      <vt:lpstr>PowerPoint Sunusu</vt:lpstr>
      <vt:lpstr>2.7.4. İşaretlerin Fiziki Gösterilişi</vt:lpstr>
      <vt:lpstr>2.7.5. İşaretlerin Yerleştirilmesi ve Yeri </vt:lpstr>
      <vt:lpstr>2.7.5. İşaretlerin Yerleştirilmesi ve Yeri </vt:lpstr>
      <vt:lpstr>PowerPoint Sunusu</vt:lpstr>
      <vt:lpstr>PowerPoint Sunusu</vt:lpstr>
      <vt:lpstr>2.7.8. İşaretlerin Yeri</vt:lpstr>
      <vt:lpstr>2.7.8. İşaretlerin Yeri</vt:lpstr>
      <vt:lpstr>2.7.9. Diğer İşaretler ve Cihazlar</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PALETLER VE KONTEYNERLER</dc:title>
  <dc:creator>Kaan KÜÇÜKERDEM</dc:creator>
  <cp:lastModifiedBy>Bilal Keskin</cp:lastModifiedBy>
  <cp:revision>33</cp:revision>
  <dcterms:created xsi:type="dcterms:W3CDTF">2016-03-19T11:39:21Z</dcterms:created>
  <dcterms:modified xsi:type="dcterms:W3CDTF">2016-04-24T07:52:36Z</dcterms:modified>
</cp:coreProperties>
</file>